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1" r:id="rId2"/>
    <p:sldId id="263" r:id="rId3"/>
    <p:sldId id="257" r:id="rId4"/>
    <p:sldId id="258" r:id="rId5"/>
    <p:sldId id="259" r:id="rId6"/>
    <p:sldId id="260" r:id="rId7"/>
    <p:sldId id="261" r:id="rId8"/>
    <p:sldId id="270" r:id="rId9"/>
    <p:sldId id="269" r:id="rId10"/>
    <p:sldId id="268" r:id="rId11"/>
    <p:sldId id="267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0.12141867196506979"/>
          <c:y val="5.2246667695949787E-2"/>
          <c:w val="0.56697234190065837"/>
          <c:h val="0.8173557717050075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Januar</c:v>
                </c:pt>
                <c:pt idx="1">
                  <c:v>Februar</c:v>
                </c:pt>
                <c:pt idx="2">
                  <c:v>Mart</c:v>
                </c:pt>
                <c:pt idx="3">
                  <c:v>April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8046</c:v>
                </c:pt>
                <c:pt idx="1">
                  <c:v>5628</c:v>
                </c:pt>
                <c:pt idx="2">
                  <c:v>13375</c:v>
                </c:pt>
                <c:pt idx="3">
                  <c:v>7698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Januar</c:v>
                </c:pt>
                <c:pt idx="1">
                  <c:v>Februar</c:v>
                </c:pt>
                <c:pt idx="2">
                  <c:v>Mart</c:v>
                </c:pt>
                <c:pt idx="3">
                  <c:v>April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43448</c:v>
                </c:pt>
                <c:pt idx="1">
                  <c:v>91246</c:v>
                </c:pt>
                <c:pt idx="2">
                  <c:v>116100</c:v>
                </c:pt>
                <c:pt idx="3">
                  <c:v>111099</c:v>
                </c:pt>
              </c:numCache>
            </c:numRef>
          </c:val>
        </c:ser>
        <c:axId val="73885184"/>
        <c:axId val="73886720"/>
      </c:barChart>
      <c:catAx>
        <c:axId val="73885184"/>
        <c:scaling>
          <c:orientation val="minMax"/>
        </c:scaling>
        <c:axPos val="b"/>
        <c:tickLblPos val="nextTo"/>
        <c:crossAx val="73886720"/>
        <c:crosses val="autoZero"/>
        <c:auto val="1"/>
        <c:lblAlgn val="ctr"/>
        <c:lblOffset val="100"/>
      </c:catAx>
      <c:valAx>
        <c:axId val="73886720"/>
        <c:scaling>
          <c:orientation val="minMax"/>
        </c:scaling>
        <c:axPos val="l"/>
        <c:numFmt formatCode="General" sourceLinked="1"/>
        <c:tickLblPos val="nextTo"/>
        <c:crossAx val="73885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151413856287"/>
          <c:y val="0.33042775903012139"/>
          <c:w val="0.2754146238795625"/>
          <c:h val="0.47872047244094501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txPr>
    <a:bodyPr/>
    <a:lstStyle/>
    <a:p>
      <a:pPr>
        <a:defRPr sz="1800">
          <a:latin typeface="Cambria" pitchFamily="18" charset="0"/>
        </a:defRPr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280</c:v>
                </c:pt>
                <c:pt idx="1">
                  <c:v>230</c:v>
                </c:pt>
                <c:pt idx="2">
                  <c:v>775</c:v>
                </c:pt>
                <c:pt idx="3">
                  <c:v>568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783</c:v>
                </c:pt>
                <c:pt idx="1">
                  <c:v>3006</c:v>
                </c:pt>
                <c:pt idx="2">
                  <c:v>2215</c:v>
                </c:pt>
                <c:pt idx="3">
                  <c:v>3104</c:v>
                </c:pt>
              </c:numCache>
            </c:numRef>
          </c:val>
        </c:ser>
        <c:axId val="85291392"/>
        <c:axId val="85292928"/>
      </c:barChart>
      <c:catAx>
        <c:axId val="85291392"/>
        <c:scaling>
          <c:orientation val="minMax"/>
        </c:scaling>
        <c:axPos val="b"/>
        <c:tickLblPos val="nextTo"/>
        <c:crossAx val="85292928"/>
        <c:crosses val="autoZero"/>
        <c:auto val="1"/>
        <c:lblAlgn val="ctr"/>
        <c:lblOffset val="100"/>
      </c:catAx>
      <c:valAx>
        <c:axId val="85292928"/>
        <c:scaling>
          <c:orientation val="minMax"/>
        </c:scaling>
        <c:axPos val="l"/>
        <c:numFmt formatCode="General" sourceLinked="1"/>
        <c:tickLblPos val="nextTo"/>
        <c:crossAx val="8529139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5400</c:v>
                </c:pt>
                <c:pt idx="1">
                  <c:v>3200</c:v>
                </c:pt>
                <c:pt idx="2">
                  <c:v>6950</c:v>
                </c:pt>
                <c:pt idx="3">
                  <c:v>3650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26900</c:v>
                </c:pt>
                <c:pt idx="1">
                  <c:v>49650</c:v>
                </c:pt>
                <c:pt idx="2">
                  <c:v>61600</c:v>
                </c:pt>
                <c:pt idx="3">
                  <c:v>54300</c:v>
                </c:pt>
              </c:numCache>
            </c:numRef>
          </c:val>
        </c:ser>
        <c:axId val="77153408"/>
        <c:axId val="77154944"/>
      </c:barChart>
      <c:catAx>
        <c:axId val="77153408"/>
        <c:scaling>
          <c:orientation val="minMax"/>
        </c:scaling>
        <c:axPos val="b"/>
        <c:tickLblPos val="nextTo"/>
        <c:crossAx val="77154944"/>
        <c:crosses val="autoZero"/>
        <c:auto val="1"/>
        <c:lblAlgn val="ctr"/>
        <c:lblOffset val="100"/>
      </c:catAx>
      <c:valAx>
        <c:axId val="77154944"/>
        <c:scaling>
          <c:orientation val="minMax"/>
        </c:scaling>
        <c:axPos val="l"/>
        <c:numFmt formatCode="General" sourceLinked="1"/>
        <c:tickLblPos val="nextTo"/>
        <c:crossAx val="77153408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593</c:v>
                </c:pt>
                <c:pt idx="1">
                  <c:v>530</c:v>
                </c:pt>
                <c:pt idx="2">
                  <c:v>2115</c:v>
                </c:pt>
                <c:pt idx="3">
                  <c:v>1550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11205</c:v>
                </c:pt>
                <c:pt idx="1">
                  <c:v>24490</c:v>
                </c:pt>
                <c:pt idx="2">
                  <c:v>30325</c:v>
                </c:pt>
                <c:pt idx="3">
                  <c:v>26975</c:v>
                </c:pt>
              </c:numCache>
            </c:numRef>
          </c:val>
        </c:ser>
        <c:axId val="77187328"/>
        <c:axId val="77193216"/>
      </c:barChart>
      <c:catAx>
        <c:axId val="77187328"/>
        <c:scaling>
          <c:orientation val="minMax"/>
        </c:scaling>
        <c:axPos val="b"/>
        <c:tickLblPos val="nextTo"/>
        <c:crossAx val="77193216"/>
        <c:crosses val="autoZero"/>
        <c:auto val="1"/>
        <c:lblAlgn val="ctr"/>
        <c:lblOffset val="100"/>
      </c:catAx>
      <c:valAx>
        <c:axId val="77193216"/>
        <c:scaling>
          <c:orientation val="minMax"/>
        </c:scaling>
        <c:axPos val="l"/>
        <c:numFmt formatCode="General" sourceLinked="1"/>
        <c:tickLblPos val="nextTo"/>
        <c:crossAx val="77187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500000000000022"/>
          <c:y val="0.26622315676449526"/>
          <c:w val="0.35937500000000011"/>
          <c:h val="0.46755368647100926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1070</c:v>
                </c:pt>
                <c:pt idx="1">
                  <c:v>360</c:v>
                </c:pt>
                <c:pt idx="2">
                  <c:v>1240</c:v>
                </c:pt>
                <c:pt idx="3">
                  <c:v>595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580</c:v>
                </c:pt>
                <c:pt idx="1">
                  <c:v>600</c:v>
                </c:pt>
                <c:pt idx="2">
                  <c:v>6550</c:v>
                </c:pt>
                <c:pt idx="3">
                  <c:v>6370</c:v>
                </c:pt>
              </c:numCache>
            </c:numRef>
          </c:val>
        </c:ser>
        <c:axId val="78379648"/>
        <c:axId val="73736576"/>
      </c:barChart>
      <c:catAx>
        <c:axId val="78379648"/>
        <c:scaling>
          <c:orientation val="minMax"/>
        </c:scaling>
        <c:axPos val="b"/>
        <c:tickLblPos val="nextTo"/>
        <c:crossAx val="73736576"/>
        <c:crosses val="autoZero"/>
        <c:auto val="1"/>
        <c:lblAlgn val="ctr"/>
        <c:lblOffset val="100"/>
      </c:catAx>
      <c:valAx>
        <c:axId val="73736576"/>
        <c:scaling>
          <c:orientation val="minMax"/>
        </c:scaling>
        <c:axPos val="l"/>
        <c:numFmt formatCode="General" sourceLinked="1"/>
        <c:tickLblPos val="nextTo"/>
        <c:crossAx val="78379648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300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3300</c:v>
                </c:pt>
                <c:pt idx="1">
                  <c:v>7100</c:v>
                </c:pt>
                <c:pt idx="2">
                  <c:v>10750</c:v>
                </c:pt>
                <c:pt idx="3">
                  <c:v>10900</c:v>
                </c:pt>
              </c:numCache>
            </c:numRef>
          </c:val>
        </c:ser>
        <c:axId val="73752576"/>
        <c:axId val="73754112"/>
      </c:barChart>
      <c:catAx>
        <c:axId val="73752576"/>
        <c:scaling>
          <c:orientation val="minMax"/>
        </c:scaling>
        <c:axPos val="b"/>
        <c:tickLblPos val="nextTo"/>
        <c:crossAx val="73754112"/>
        <c:crosses val="autoZero"/>
        <c:auto val="1"/>
        <c:lblAlgn val="ctr"/>
        <c:lblOffset val="100"/>
      </c:catAx>
      <c:valAx>
        <c:axId val="73754112"/>
        <c:scaling>
          <c:orientation val="minMax"/>
        </c:scaling>
        <c:axPos val="l"/>
        <c:numFmt formatCode="General" sourceLinked="1"/>
        <c:tickLblPos val="nextTo"/>
        <c:crossAx val="7375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00000000000044"/>
          <c:y val="0.26622315676449526"/>
          <c:w val="0.35937500000000022"/>
          <c:h val="0.46755368647100926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200</c:v>
                </c:pt>
                <c:pt idx="1">
                  <c:v>300</c:v>
                </c:pt>
                <c:pt idx="2">
                  <c:v>350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3580</c:v>
                </c:pt>
                <c:pt idx="2">
                  <c:v>2420</c:v>
                </c:pt>
                <c:pt idx="3">
                  <c:v>800</c:v>
                </c:pt>
              </c:numCache>
            </c:numRef>
          </c:val>
        </c:ser>
        <c:axId val="78434688"/>
        <c:axId val="78436224"/>
      </c:barChart>
      <c:catAx>
        <c:axId val="78434688"/>
        <c:scaling>
          <c:orientation val="minMax"/>
        </c:scaling>
        <c:axPos val="b"/>
        <c:tickLblPos val="nextTo"/>
        <c:crossAx val="78436224"/>
        <c:crosses val="autoZero"/>
        <c:auto val="1"/>
        <c:lblAlgn val="ctr"/>
        <c:lblOffset val="100"/>
      </c:catAx>
      <c:valAx>
        <c:axId val="78436224"/>
        <c:scaling>
          <c:orientation val="minMax"/>
        </c:scaling>
        <c:axPos val="l"/>
        <c:numFmt formatCode="General" sourceLinked="1"/>
        <c:tickLblPos val="nextTo"/>
        <c:crossAx val="78434688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303</c:v>
                </c:pt>
                <c:pt idx="1">
                  <c:v>412</c:v>
                </c:pt>
                <c:pt idx="2">
                  <c:v>1245</c:v>
                </c:pt>
                <c:pt idx="3">
                  <c:v>1055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480</c:v>
                </c:pt>
                <c:pt idx="1">
                  <c:v>1270</c:v>
                </c:pt>
                <c:pt idx="2">
                  <c:v>1690</c:v>
                </c:pt>
                <c:pt idx="3">
                  <c:v>1030</c:v>
                </c:pt>
              </c:numCache>
            </c:numRef>
          </c:val>
        </c:ser>
        <c:axId val="78603776"/>
        <c:axId val="78605312"/>
      </c:barChart>
      <c:catAx>
        <c:axId val="78603776"/>
        <c:scaling>
          <c:orientation val="minMax"/>
        </c:scaling>
        <c:axPos val="b"/>
        <c:tickLblPos val="nextTo"/>
        <c:crossAx val="78605312"/>
        <c:crosses val="autoZero"/>
        <c:auto val="1"/>
        <c:lblAlgn val="ctr"/>
        <c:lblOffset val="100"/>
      </c:catAx>
      <c:valAx>
        <c:axId val="78605312"/>
        <c:scaling>
          <c:orientation val="minMax"/>
        </c:scaling>
        <c:axPos val="l"/>
        <c:numFmt formatCode="General" sourceLinked="1"/>
        <c:tickLblPos val="nextTo"/>
        <c:crossAx val="7860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00000000000078"/>
          <c:y val="0.26622315676449526"/>
          <c:w val="0.35937500000000033"/>
          <c:h val="0.46755368647100926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350</c:v>
                </c:pt>
                <c:pt idx="2">
                  <c:v>700</c:v>
                </c:pt>
                <c:pt idx="3">
                  <c:v>280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750</c:v>
                </c:pt>
                <c:pt idx="2">
                  <c:v>150</c:v>
                </c:pt>
                <c:pt idx="3">
                  <c:v>7520</c:v>
                </c:pt>
              </c:numCache>
            </c:numRef>
          </c:val>
        </c:ser>
        <c:axId val="78922880"/>
        <c:axId val="78924416"/>
      </c:barChart>
      <c:catAx>
        <c:axId val="78922880"/>
        <c:scaling>
          <c:orientation val="minMax"/>
        </c:scaling>
        <c:axPos val="b"/>
        <c:tickLblPos val="nextTo"/>
        <c:crossAx val="78924416"/>
        <c:crosses val="autoZero"/>
        <c:auto val="1"/>
        <c:lblAlgn val="ctr"/>
        <c:lblOffset val="100"/>
      </c:catAx>
      <c:valAx>
        <c:axId val="78924416"/>
        <c:scaling>
          <c:orientation val="minMax"/>
        </c:scaling>
        <c:axPos val="l"/>
        <c:numFmt formatCode="General" sourceLinked="1"/>
        <c:tickLblPos val="nextTo"/>
        <c:crossAx val="78922880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2012 (nema izbora)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(predsjednički izbori)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200</c:v>
                </c:pt>
                <c:pt idx="1">
                  <c:v>800</c:v>
                </c:pt>
                <c:pt idx="2">
                  <c:v>400</c:v>
                </c:pt>
                <c:pt idx="3">
                  <c:v>100</c:v>
                </c:pt>
              </c:numCache>
            </c:numRef>
          </c:val>
        </c:ser>
        <c:axId val="85756928"/>
        <c:axId val="85771008"/>
      </c:barChart>
      <c:catAx>
        <c:axId val="85756928"/>
        <c:scaling>
          <c:orientation val="minMax"/>
        </c:scaling>
        <c:axPos val="b"/>
        <c:tickLblPos val="nextTo"/>
        <c:crossAx val="85771008"/>
        <c:crosses val="autoZero"/>
        <c:auto val="1"/>
        <c:lblAlgn val="ctr"/>
        <c:lblOffset val="100"/>
      </c:catAx>
      <c:valAx>
        <c:axId val="85771008"/>
        <c:scaling>
          <c:orientation val="minMax"/>
        </c:scaling>
        <c:axPos val="l"/>
        <c:numFmt formatCode="General" sourceLinked="1"/>
        <c:tickLblPos val="nextTo"/>
        <c:crossAx val="85756928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Cambria" pitchFamily="18" charset="0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0.53774</cdr:x>
      <cdr:y>0.04762</cdr:y>
    </cdr:from>
    <cdr:to>
      <cdr:x>0.74528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152400"/>
          <a:ext cx="16764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ME" sz="2000" b="1" cap="none" spc="0" dirty="0" smtClean="0">
              <a:ln w="952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14 puta više!!!</a:t>
          </a:r>
          <a:endParaRPr lang="en-US" sz="2000" b="1" cap="none" spc="0" dirty="0">
            <a:ln w="9525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C0000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37AAC-6CB5-495D-B0EF-D7F0F59E07AC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34A6B-5D36-4184-AC35-F112C1151C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04AC-FD56-4309-83A4-157F196B541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DD64-DD11-4615-9F11-7992F161D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78792"/>
          <a:stretch>
            <a:fillRect/>
          </a:stretch>
        </p:blipFill>
        <p:spPr bwMode="auto">
          <a:xfrm>
            <a:off x="1981200" y="228600"/>
            <a:ext cx="487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62000" y="2087701"/>
            <a:ext cx="76961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600" b="1" dirty="0" smtClean="0">
                <a:latin typeface="Cambria" pitchFamily="18" charset="0"/>
              </a:rPr>
              <a:t>Zakon o finansiranju političkih partija:</a:t>
            </a:r>
          </a:p>
          <a:p>
            <a:pPr algn="ctr"/>
            <a:endParaRPr lang="sr-Latn-ME" sz="2000" b="1" dirty="0" smtClean="0">
              <a:latin typeface="Cambria" pitchFamily="18" charset="0"/>
            </a:endParaRPr>
          </a:p>
          <a:p>
            <a:pPr algn="ctr"/>
            <a:r>
              <a:rPr lang="sr-Latn-ME" sz="5400" b="1" dirty="0" smtClean="0">
                <a:solidFill>
                  <a:srgbClr val="C00000"/>
                </a:solidFill>
                <a:latin typeface="Cambria" pitchFamily="18" charset="0"/>
              </a:rPr>
              <a:t>KOME SMETA </a:t>
            </a:r>
          </a:p>
          <a:p>
            <a:pPr algn="ctr"/>
            <a:r>
              <a:rPr lang="sr-Latn-ME" sz="5400" b="1" dirty="0" smtClean="0">
                <a:solidFill>
                  <a:srgbClr val="C00000"/>
                </a:solidFill>
                <a:latin typeface="Cambria" pitchFamily="18" charset="0"/>
              </a:rPr>
              <a:t>I ZAŠTO?</a:t>
            </a: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 t="88181"/>
          <a:stretch>
            <a:fillRect/>
          </a:stretch>
        </p:blipFill>
        <p:spPr bwMode="auto">
          <a:xfrm>
            <a:off x="1371600" y="5791201"/>
            <a:ext cx="644791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2166878"/>
            <a:ext cx="8153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000" b="1" dirty="0" smtClean="0">
                <a:latin typeface="Cambria" pitchFamily="18" charset="0"/>
              </a:rPr>
              <a:t>Predsjednički izbori</a:t>
            </a:r>
          </a:p>
          <a:p>
            <a:endParaRPr lang="sr-Latn-ME" sz="20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</a:t>
            </a:r>
            <a:r>
              <a:rPr lang="vi-VN" sz="3000" b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3 miliona €      </a:t>
            </a:r>
            <a:r>
              <a:rPr lang="sr-Latn-ME" sz="2200" dirty="0" smtClean="0">
                <a:latin typeface="Cambria" pitchFamily="18" charset="0"/>
              </a:rPr>
              <a:t>planirano B</a:t>
            </a:r>
            <a:r>
              <a:rPr lang="vi-VN" sz="2200" dirty="0" smtClean="0">
                <a:latin typeface="Cambria" pitchFamily="18" charset="0"/>
              </a:rPr>
              <a:t>udžet</a:t>
            </a:r>
            <a:r>
              <a:rPr lang="sr-Latn-ME" sz="2200" dirty="0" smtClean="0">
                <a:latin typeface="Cambria" pitchFamily="18" charset="0"/>
              </a:rPr>
              <a:t>om</a:t>
            </a:r>
            <a:r>
              <a:rPr lang="vi-VN" sz="2200" dirty="0" smtClean="0">
                <a:latin typeface="Cambria" pitchFamily="18" charset="0"/>
              </a:rPr>
              <a:t> za 201</a:t>
            </a:r>
            <a:r>
              <a:rPr lang="sr-Latn-ME" sz="2200" dirty="0" smtClean="0">
                <a:latin typeface="Cambria" pitchFamily="18" charset="0"/>
              </a:rPr>
              <a:t>3</a:t>
            </a:r>
            <a:r>
              <a:rPr lang="vi-VN" sz="2200" dirty="0" smtClean="0">
                <a:latin typeface="Cambria" pitchFamily="18" charset="0"/>
              </a:rPr>
              <a:t>. </a:t>
            </a:r>
            <a:endParaRPr lang="sr-Latn-ME" sz="2200" dirty="0" smtClean="0">
              <a:latin typeface="Cambria" pitchFamily="18" charset="0"/>
            </a:endParaRPr>
          </a:p>
          <a:p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75% za četiri mjeseca, </a:t>
            </a:r>
            <a:r>
              <a:rPr lang="en-US" sz="3000" b="1" dirty="0" err="1" smtClean="0">
                <a:solidFill>
                  <a:srgbClr val="C00000"/>
                </a:solidFill>
                <a:latin typeface="Cambria" pitchFamily="18" charset="0"/>
              </a:rPr>
              <a:t>ispla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ć</a:t>
            </a:r>
            <a:r>
              <a:rPr lang="en-US" sz="3000" b="1" dirty="0" err="1" smtClean="0">
                <a:solidFill>
                  <a:srgbClr val="C00000"/>
                </a:solidFill>
                <a:latin typeface="Cambria" pitchFamily="18" charset="0"/>
              </a:rPr>
              <a:t>eno</a:t>
            </a:r>
            <a:r>
              <a:rPr lang="en-US" sz="3000" b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uoči 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izbora</a:t>
            </a:r>
            <a:endParaRPr lang="sr-Latn-ME" sz="2200" dirty="0" smtClean="0">
              <a:latin typeface="Cambria" pitchFamily="18" charset="0"/>
            </a:endParaRPr>
          </a:p>
          <a:p>
            <a:endParaRPr lang="sr-Latn-ME" sz="2200" b="1" dirty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330 hiljada €</a:t>
            </a:r>
            <a:r>
              <a:rPr lang="sr-Latn-ME" sz="3000" dirty="0" smtClean="0">
                <a:latin typeface="Cambria" pitchFamily="18" charset="0"/>
              </a:rPr>
              <a:t>      </a:t>
            </a:r>
            <a:r>
              <a:rPr lang="sr-Latn-ME" sz="2200" dirty="0" smtClean="0">
                <a:latin typeface="Cambria" pitchFamily="18" charset="0"/>
              </a:rPr>
              <a:t>isplaćeno u preostalih osam mjeseci 2013.</a:t>
            </a:r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IZBORI I ISPLATE </a:t>
            </a: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OTPREMNINA IZ FONDA RADA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b="1" dirty="0" smtClean="0">
                <a:latin typeface="Cambria" pitchFamily="18" charset="0"/>
              </a:rPr>
              <a:t/>
            </a:r>
            <a:br>
              <a:rPr lang="sr-Latn-ME" b="1" dirty="0" smtClean="0">
                <a:latin typeface="Cambria" pitchFamily="18" charset="0"/>
              </a:rPr>
            </a:br>
            <a:r>
              <a:rPr lang="sr-Latn-ME" b="1" dirty="0" smtClean="0">
                <a:latin typeface="Cambria" pitchFamily="18" charset="0"/>
              </a:rPr>
              <a:t>OTPREMNINA IZ FONDA RADA</a:t>
            </a:r>
            <a:endParaRPr lang="en-US" b="1" dirty="0">
              <a:latin typeface="Cambria" pitchFamily="18" charset="0"/>
            </a:endParaRPr>
          </a:p>
        </p:txBody>
      </p:sp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2166878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000" b="1" dirty="0" smtClean="0">
                <a:latin typeface="Cambria" pitchFamily="18" charset="0"/>
              </a:rPr>
              <a:t>Parlamentarni izbori</a:t>
            </a:r>
          </a:p>
          <a:p>
            <a:endParaRPr lang="sr-Latn-ME" sz="20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2</a:t>
            </a:r>
            <a:r>
              <a:rPr lang="vi-VN" sz="3000" b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 milion €      </a:t>
            </a:r>
            <a:r>
              <a:rPr lang="sr-Latn-ME" sz="2200" dirty="0" smtClean="0">
                <a:latin typeface="Cambria" pitchFamily="18" charset="0"/>
              </a:rPr>
              <a:t>planirano B</a:t>
            </a:r>
            <a:r>
              <a:rPr lang="vi-VN" sz="2200" dirty="0" smtClean="0">
                <a:latin typeface="Cambria" pitchFamily="18" charset="0"/>
              </a:rPr>
              <a:t>udžet</a:t>
            </a:r>
            <a:r>
              <a:rPr lang="sr-Latn-ME" sz="2200" dirty="0" smtClean="0">
                <a:latin typeface="Cambria" pitchFamily="18" charset="0"/>
              </a:rPr>
              <a:t>om</a:t>
            </a:r>
            <a:r>
              <a:rPr lang="vi-VN" sz="2200" dirty="0" smtClean="0">
                <a:latin typeface="Cambria" pitchFamily="18" charset="0"/>
              </a:rPr>
              <a:t> za 201</a:t>
            </a:r>
            <a:r>
              <a:rPr lang="sr-Latn-ME" sz="2200" dirty="0" smtClean="0">
                <a:latin typeface="Cambria" pitchFamily="18" charset="0"/>
              </a:rPr>
              <a:t>2</a:t>
            </a:r>
            <a:r>
              <a:rPr lang="vi-VN" sz="2200" dirty="0" smtClean="0">
                <a:latin typeface="Cambria" pitchFamily="18" charset="0"/>
              </a:rPr>
              <a:t>. </a:t>
            </a:r>
            <a:endParaRPr lang="sr-Latn-ME" sz="2200" dirty="0" smtClean="0">
              <a:latin typeface="Cambria" pitchFamily="18" charset="0"/>
            </a:endParaRPr>
          </a:p>
          <a:p>
            <a:endParaRPr lang="sr-Latn-ME" sz="20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+ 6 miliona €</a:t>
            </a:r>
            <a:r>
              <a:rPr lang="sr-Latn-ME" sz="3000" dirty="0" smtClean="0">
                <a:latin typeface="Cambria" pitchFamily="18" charset="0"/>
              </a:rPr>
              <a:t>    </a:t>
            </a:r>
            <a:r>
              <a:rPr lang="sr-Latn-ME" sz="2200" dirty="0" smtClean="0">
                <a:latin typeface="Cambria" pitchFamily="18" charset="0"/>
              </a:rPr>
              <a:t>mjesec dana prije izbora - emisija obveznica</a:t>
            </a:r>
          </a:p>
          <a:p>
            <a:endParaRPr lang="sr-Latn-ME" sz="2000" b="1" dirty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1,3 miliona €</a:t>
            </a:r>
            <a:r>
              <a:rPr lang="sr-Latn-ME" sz="3000" dirty="0" smtClean="0">
                <a:latin typeface="Cambria" pitchFamily="18" charset="0"/>
              </a:rPr>
              <a:t>    </a:t>
            </a:r>
            <a:r>
              <a:rPr lang="sr-Latn-ME" sz="2200" dirty="0" smtClean="0">
                <a:latin typeface="Cambria" pitchFamily="18" charset="0"/>
              </a:rPr>
              <a:t>samo za 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kamate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78792"/>
          <a:stretch>
            <a:fillRect/>
          </a:stretch>
        </p:blipFill>
        <p:spPr bwMode="auto">
          <a:xfrm>
            <a:off x="1981200" y="228600"/>
            <a:ext cx="487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62000" y="2087701"/>
            <a:ext cx="76961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600" b="1" dirty="0" smtClean="0">
                <a:latin typeface="Cambria" pitchFamily="18" charset="0"/>
              </a:rPr>
              <a:t>Zakon o finansiranju političkih partija:</a:t>
            </a:r>
          </a:p>
          <a:p>
            <a:pPr algn="ctr"/>
            <a:endParaRPr lang="sr-Latn-ME" sz="2000" b="1" dirty="0" smtClean="0">
              <a:latin typeface="Cambria" pitchFamily="18" charset="0"/>
            </a:endParaRPr>
          </a:p>
          <a:p>
            <a:pPr algn="ctr"/>
            <a:r>
              <a:rPr lang="sr-Latn-ME" sz="5400" b="1" dirty="0" smtClean="0">
                <a:solidFill>
                  <a:srgbClr val="C00000"/>
                </a:solidFill>
                <a:latin typeface="Cambria" pitchFamily="18" charset="0"/>
              </a:rPr>
              <a:t>KOME SMETA </a:t>
            </a:r>
          </a:p>
          <a:p>
            <a:pPr algn="ctr"/>
            <a:r>
              <a:rPr lang="sr-Latn-ME" sz="5400" b="1" dirty="0" smtClean="0">
                <a:solidFill>
                  <a:srgbClr val="C00000"/>
                </a:solidFill>
                <a:latin typeface="Cambria" pitchFamily="18" charset="0"/>
              </a:rPr>
              <a:t>I ZAŠTO?</a:t>
            </a: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 t="88181"/>
          <a:stretch>
            <a:fillRect/>
          </a:stretch>
        </p:blipFill>
        <p:spPr bwMode="auto">
          <a:xfrm>
            <a:off x="1371600" y="5791201"/>
            <a:ext cx="644791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38200" y="2362202"/>
            <a:ext cx="792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5</a:t>
            </a:r>
            <a:r>
              <a:rPr lang="vi-VN" sz="3000" b="1" dirty="0" smtClean="0">
                <a:solidFill>
                  <a:srgbClr val="C00000"/>
                </a:solidFill>
                <a:latin typeface="Cambria" pitchFamily="18" charset="0"/>
              </a:rPr>
              <a:t>0.000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 €         </a:t>
            </a:r>
            <a:r>
              <a:rPr lang="sr-Latn-ME" sz="2200" dirty="0" smtClean="0">
                <a:latin typeface="Cambria" pitchFamily="18" charset="0"/>
              </a:rPr>
              <a:t>planirano B</a:t>
            </a:r>
            <a:r>
              <a:rPr lang="vi-VN" sz="2200" dirty="0" smtClean="0">
                <a:latin typeface="Cambria" pitchFamily="18" charset="0"/>
              </a:rPr>
              <a:t>udžet</a:t>
            </a:r>
            <a:r>
              <a:rPr lang="sr-Latn-ME" sz="2200" dirty="0" smtClean="0">
                <a:latin typeface="Cambria" pitchFamily="18" charset="0"/>
              </a:rPr>
              <a:t>om</a:t>
            </a:r>
            <a:r>
              <a:rPr lang="vi-VN" sz="2200" dirty="0" smtClean="0">
                <a:latin typeface="Cambria" pitchFamily="18" charset="0"/>
              </a:rPr>
              <a:t> za 2013. </a:t>
            </a:r>
            <a:endParaRPr lang="sr-Latn-ME" sz="2200" dirty="0" smtClean="0">
              <a:latin typeface="Cambria" pitchFamily="18" charset="0"/>
            </a:endParaRPr>
          </a:p>
          <a:p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+ </a:t>
            </a:r>
            <a:r>
              <a:rPr lang="vi-VN" sz="3000" b="1" dirty="0" smtClean="0">
                <a:solidFill>
                  <a:srgbClr val="C00000"/>
                </a:solidFill>
                <a:latin typeface="Cambria" pitchFamily="18" charset="0"/>
              </a:rPr>
              <a:t>300.000 </a:t>
            </a:r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€</a:t>
            </a:r>
            <a:r>
              <a:rPr lang="sr-Latn-ME" sz="3000" dirty="0" smtClean="0">
                <a:latin typeface="Cambria" pitchFamily="18" charset="0"/>
              </a:rPr>
              <a:t>   </a:t>
            </a:r>
            <a:r>
              <a:rPr lang="vi-VN" sz="2200" dirty="0" smtClean="0">
                <a:latin typeface="Cambria" pitchFamily="18" charset="0"/>
              </a:rPr>
              <a:t>preusmjereno </a:t>
            </a:r>
            <a:r>
              <a:rPr lang="sr-Latn-ME" sz="2200" dirty="0" smtClean="0">
                <a:latin typeface="Cambria" pitchFamily="18" charset="0"/>
              </a:rPr>
              <a:t>u</a:t>
            </a:r>
            <a:r>
              <a:rPr lang="vi-VN" sz="2200" dirty="0" smtClean="0">
                <a:latin typeface="Cambria" pitchFamily="18" charset="0"/>
              </a:rPr>
              <a:t>oči predsjedničkih izbora</a:t>
            </a:r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endParaRPr lang="sr-Latn-ME" sz="2200" dirty="0" smtClean="0">
              <a:latin typeface="Cambria" pitchFamily="18" charset="0"/>
            </a:endParaRPr>
          </a:p>
          <a:p>
            <a:r>
              <a:rPr lang="sr-Latn-ME" sz="3000" b="1" dirty="0" smtClean="0">
                <a:latin typeface="Cambria" pitchFamily="18" charset="0"/>
              </a:rPr>
              <a:t>+</a:t>
            </a:r>
            <a:r>
              <a:rPr lang="sr-Latn-ME" sz="3000" b="1" dirty="0" smtClean="0">
                <a:latin typeface="Cambria" pitchFamily="18" charset="0"/>
              </a:rPr>
              <a:t> </a:t>
            </a:r>
            <a:r>
              <a:rPr lang="sr-Latn-ME" sz="3000" b="1" dirty="0" smtClean="0">
                <a:latin typeface="Cambria" pitchFamily="18" charset="0"/>
              </a:rPr>
              <a:t>???</a:t>
            </a:r>
          </a:p>
          <a:p>
            <a:endParaRPr lang="sr-Latn-ME" sz="2200" dirty="0"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1.173.932 €   </a:t>
            </a:r>
            <a:r>
              <a:rPr lang="sr-Latn-ME" sz="2200" dirty="0" smtClean="0">
                <a:latin typeface="Cambria" pitchFamily="18" charset="0"/>
              </a:rPr>
              <a:t>ukupne isplate u 2013. (podaci Ministarstva)</a:t>
            </a:r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07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57336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300" b="1" dirty="0" smtClean="0">
                <a:latin typeface="Cambria" pitchFamily="18" charset="0"/>
              </a:rPr>
              <a:t>SVE OPŠTINE: Mjesečne isplate jednokratne socijalne pomoći</a:t>
            </a:r>
            <a:r>
              <a:rPr lang="sr-Latn-ME" sz="2300" dirty="0" smtClean="0">
                <a:latin typeface="Cambria" pitchFamily="18" charset="0"/>
              </a:rPr>
              <a:t/>
            </a:r>
            <a:br>
              <a:rPr lang="sr-Latn-ME" sz="2300" dirty="0" smtClean="0">
                <a:latin typeface="Cambria" pitchFamily="18" charset="0"/>
              </a:rPr>
            </a:br>
            <a:r>
              <a:rPr lang="sr-Latn-ME" sz="1900" dirty="0" smtClean="0">
                <a:latin typeface="Cambria" pitchFamily="18" charset="0"/>
              </a:rPr>
              <a:t>- </a:t>
            </a:r>
            <a:r>
              <a:rPr lang="sr-Latn-ME" dirty="0" smtClean="0">
                <a:latin typeface="Cambria" pitchFamily="18" charset="0"/>
              </a:rPr>
              <a:t>uporedni podaci uoči predsjedničkih izbora u prethodnoj godini. Izvor: Ministarstvo.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418892"/>
            <a:ext cx="3657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Podgorica, Cetinje, Danilovgrad, Kolašin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906732"/>
          <a:ext cx="3124200" cy="335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3810000" y="1905002"/>
          <a:ext cx="48768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724400" y="5418892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Nikšić, Plužine, Šavnik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19" name="Picture 18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418894"/>
            <a:ext cx="3657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Bijelo Polje i Mojkovac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906732"/>
          <a:ext cx="3124200" cy="335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3810000" y="1905002"/>
          <a:ext cx="48768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95800" y="5406481"/>
            <a:ext cx="2667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Berane i Andrijevica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22" name="Picture 21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418894"/>
            <a:ext cx="3657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Plav i Rožaje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906732"/>
          <a:ext cx="3124200" cy="335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3810000" y="1905002"/>
          <a:ext cx="48768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95800" y="5406481"/>
            <a:ext cx="2667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Pljevlja i Žabljak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20" name="Picture 19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C:\Users\Vanja\AppData\Local\Microsoft\Windows\Temporary Internet Files\Content.Outlook\TZY3I3X5\IZBORI SE POS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b="1" dirty="0" smtClean="0">
                <a:solidFill>
                  <a:srgbClr val="C00000"/>
                </a:solidFill>
                <a:latin typeface="Cambria" pitchFamily="18" charset="0"/>
              </a:rPr>
              <a:t>IZBORI I ISPLATE </a:t>
            </a:r>
            <a:r>
              <a:rPr lang="sr-Latn-ME" sz="3800" b="1" dirty="0" smtClean="0">
                <a:latin typeface="Cambria" pitchFamily="18" charset="0"/>
              </a:rPr>
              <a:t/>
            </a:r>
            <a:br>
              <a:rPr lang="sr-Latn-ME" sz="3800" b="1" dirty="0" smtClean="0">
                <a:latin typeface="Cambria" pitchFamily="18" charset="0"/>
              </a:rPr>
            </a:br>
            <a:r>
              <a:rPr lang="sr-Latn-ME" sz="3900" b="1" dirty="0" smtClean="0">
                <a:latin typeface="Cambria" pitchFamily="18" charset="0"/>
              </a:rPr>
              <a:t>JEDNOKRATNE SOCIJALNE POMOĆI</a:t>
            </a:r>
            <a:endParaRPr lang="en-US" sz="39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5418894"/>
            <a:ext cx="3657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Bar i Ulcinj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Chart 14"/>
          <p:cNvGraphicFramePr/>
          <p:nvPr/>
        </p:nvGraphicFramePr>
        <p:xfrm>
          <a:off x="3200400" y="1981202"/>
          <a:ext cx="27432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96000" y="5406481"/>
            <a:ext cx="2667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Herceg Novi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7" name="Chart 16"/>
          <p:cNvGraphicFramePr/>
          <p:nvPr/>
        </p:nvGraphicFramePr>
        <p:xfrm>
          <a:off x="5943600" y="1981202"/>
          <a:ext cx="27432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57200" y="1981203"/>
          <a:ext cx="27432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05200" y="5410202"/>
            <a:ext cx="2667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900" b="1" dirty="0" smtClean="0">
                <a:latin typeface="Cambria" pitchFamily="18" charset="0"/>
              </a:rPr>
              <a:t>Kotor, Tivat, Budva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2166880"/>
            <a:ext cx="84582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2,2 mil €  </a:t>
            </a:r>
            <a:r>
              <a:rPr lang="sr-Latn-ME" sz="2200" dirty="0" smtClean="0">
                <a:latin typeface="Cambria" pitchFamily="18" charset="0"/>
              </a:rPr>
              <a:t>premije isplaćene uoči predsjedničkih izbora</a:t>
            </a:r>
          </a:p>
          <a:p>
            <a:endParaRPr lang="sr-Latn-ME" sz="30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8 puta manje nakon izbora!</a:t>
            </a:r>
          </a:p>
          <a:p>
            <a:endParaRPr lang="sr-Latn-ME" sz="3000" b="1" dirty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400.000 €  </a:t>
            </a:r>
            <a:r>
              <a:rPr lang="sr-Latn-ME" sz="2200" dirty="0" smtClean="0">
                <a:latin typeface="Cambria" pitchFamily="18" charset="0"/>
              </a:rPr>
              <a:t>kredita </a:t>
            </a:r>
            <a:r>
              <a:rPr lang="en-US" sz="2200" dirty="0" smtClean="0">
                <a:latin typeface="Cambria" pitchFamily="18" charset="0"/>
              </a:rPr>
              <a:t>10 </a:t>
            </a:r>
            <a:r>
              <a:rPr lang="sr-Latn-ME" sz="2200" dirty="0" smtClean="0">
                <a:latin typeface="Cambria" pitchFamily="18" charset="0"/>
              </a:rPr>
              <a:t>dana </a:t>
            </a:r>
            <a:r>
              <a:rPr lang="sr-Latn-ME" sz="2200" dirty="0" smtClean="0">
                <a:latin typeface="Cambria" pitchFamily="18" charset="0"/>
              </a:rPr>
              <a:t>pred parlamentarne </a:t>
            </a:r>
            <a:r>
              <a:rPr lang="sr-Latn-ME" sz="2200" dirty="0" smtClean="0">
                <a:latin typeface="Cambria" pitchFamily="18" charset="0"/>
              </a:rPr>
              <a:t>izbore</a:t>
            </a:r>
            <a:r>
              <a:rPr lang="en-US" sz="2200" dirty="0" smtClean="0">
                <a:latin typeface="Cambria" pitchFamily="18" charset="0"/>
              </a:rPr>
              <a:t> </a:t>
            </a:r>
            <a:r>
              <a:rPr lang="sr-Latn-ME" sz="2200" dirty="0" smtClean="0">
                <a:latin typeface="Cambria" pitchFamily="18" charset="0"/>
              </a:rPr>
              <a:t>(MIDAS</a:t>
            </a:r>
            <a:r>
              <a:rPr lang="sr-Latn-ME" sz="2200" dirty="0" smtClean="0">
                <a:latin typeface="Cambria" pitchFamily="18" charset="0"/>
              </a:rPr>
              <a:t>)</a:t>
            </a:r>
          </a:p>
          <a:p>
            <a:endParaRPr lang="sr-Latn-ME" sz="2200" dirty="0" smtClean="0"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1,2 miliona €  </a:t>
            </a:r>
            <a:r>
              <a:rPr lang="sr-Latn-ME" sz="2200" dirty="0" smtClean="0">
                <a:latin typeface="Cambria" pitchFamily="18" charset="0"/>
              </a:rPr>
              <a:t>krediti za stočnu hranu pred parlamentarne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IZBORI I ISPLATE </a:t>
            </a: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ZA POLJOPRIVREDNE</a:t>
            </a:r>
            <a:r>
              <a:rPr kumimoji="0" lang="sr-Latn-ME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KREDITE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Vanja\AppData\Local\Microsoft\Windows\Temporary Internet Files\Content.Outlook\TZY3I3X5\IZBORI SE POS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2166878"/>
            <a:ext cx="815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000" b="1" dirty="0" smtClean="0">
                <a:latin typeface="Cambria" pitchFamily="18" charset="0"/>
              </a:rPr>
              <a:t>Nepogode – februar 2012.</a:t>
            </a:r>
          </a:p>
          <a:p>
            <a:endParaRPr lang="sr-Latn-ME" sz="20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1 milion €   </a:t>
            </a:r>
            <a:r>
              <a:rPr lang="sr-Latn-ME" sz="2200" dirty="0" smtClean="0">
                <a:latin typeface="Cambria" pitchFamily="18" charset="0"/>
              </a:rPr>
              <a:t>iz budžetske rezerve pred izbore u oktobru 2012.</a:t>
            </a:r>
          </a:p>
          <a:p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70.000 €</a:t>
            </a:r>
            <a:r>
              <a:rPr lang="sr-Latn-ME" sz="3000" dirty="0" smtClean="0">
                <a:latin typeface="Cambria" pitchFamily="18" charset="0"/>
              </a:rPr>
              <a:t>      </a:t>
            </a:r>
            <a:r>
              <a:rPr lang="sr-Latn-ME" sz="2200" dirty="0" smtClean="0">
                <a:latin typeface="Cambria" pitchFamily="18" charset="0"/>
              </a:rPr>
              <a:t>isplaćeno u Mojkovcu uoči </a:t>
            </a:r>
            <a:r>
              <a:rPr lang="en-US" sz="2200" dirty="0" err="1" smtClean="0">
                <a:latin typeface="Cambria" pitchFamily="18" charset="0"/>
              </a:rPr>
              <a:t>oktobarskih</a:t>
            </a:r>
            <a:r>
              <a:rPr lang="en-US" sz="2200" dirty="0" smtClean="0">
                <a:latin typeface="Cambria" pitchFamily="18" charset="0"/>
              </a:rPr>
              <a:t> </a:t>
            </a:r>
            <a:r>
              <a:rPr lang="sr-Latn-ME" sz="2200" dirty="0" smtClean="0">
                <a:latin typeface="Cambria" pitchFamily="18" charset="0"/>
              </a:rPr>
              <a:t>izbora</a:t>
            </a:r>
            <a:endParaRPr lang="sr-Latn-ME" sz="2200" dirty="0" smtClean="0">
              <a:latin typeface="Cambria" pitchFamily="18" charset="0"/>
            </a:endParaRPr>
          </a:p>
          <a:p>
            <a:endParaRPr lang="sr-Latn-ME" sz="2200" b="1" dirty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sr-Latn-ME" sz="3000" b="1" dirty="0" smtClean="0">
                <a:solidFill>
                  <a:srgbClr val="C00000"/>
                </a:solidFill>
                <a:latin typeface="Cambria" pitchFamily="18" charset="0"/>
              </a:rPr>
              <a:t>60.000 €</a:t>
            </a:r>
            <a:r>
              <a:rPr lang="sr-Latn-ME" sz="3000" dirty="0" smtClean="0">
                <a:latin typeface="Cambria" pitchFamily="18" charset="0"/>
              </a:rPr>
              <a:t>      </a:t>
            </a:r>
            <a:r>
              <a:rPr lang="sr-Latn-ME" sz="2200" dirty="0" smtClean="0">
                <a:latin typeface="Cambria" pitchFamily="18" charset="0"/>
              </a:rPr>
              <a:t>isplaćeno na Cetinju uoči </a:t>
            </a:r>
            <a:r>
              <a:rPr lang="en-US" sz="2200" dirty="0" err="1" smtClean="0">
                <a:latin typeface="Cambria" pitchFamily="18" charset="0"/>
              </a:rPr>
              <a:t>oktobarskih</a:t>
            </a:r>
            <a:r>
              <a:rPr lang="en-US" sz="2200" dirty="0" smtClean="0">
                <a:latin typeface="Cambria" pitchFamily="18" charset="0"/>
              </a:rPr>
              <a:t> </a:t>
            </a:r>
            <a:r>
              <a:rPr lang="sr-Latn-ME" sz="2200" dirty="0" smtClean="0">
                <a:latin typeface="Cambria" pitchFamily="18" charset="0"/>
              </a:rPr>
              <a:t>izbora</a:t>
            </a:r>
            <a:endParaRPr lang="sr-Latn-ME" sz="22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IZBORI I ISPLATE </a:t>
            </a: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sr-Latn-M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ZA ELEMENTARNE NEPOGODE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265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IZBORI I ISPLATE  JEDNOKRATNE SOCIJALNE POMOĆI</vt:lpstr>
      <vt:lpstr>IZBORI I ISPLATE  JEDNOKRATNE SOCIJALNE POMOĆI</vt:lpstr>
      <vt:lpstr>IZBORI I ISPLATE  JEDNOKRATNE SOCIJALNE POMOĆI</vt:lpstr>
      <vt:lpstr>IZBORI I ISPLATE  JEDNOKRATNE SOCIJALNE POMOĆI</vt:lpstr>
      <vt:lpstr>IZBORI I ISPLATE  JEDNOKRATNE SOCIJALNE POMOĆI</vt:lpstr>
      <vt:lpstr>IZBORI I ISPLATE  JEDNOKRATNE SOCIJALNE POMOĆI</vt:lpstr>
      <vt:lpstr>Slide 8</vt:lpstr>
      <vt:lpstr>Slide 9</vt:lpstr>
      <vt:lpstr>Slide 10</vt:lpstr>
      <vt:lpstr>IZBORI I ISPLATE  OTPREMNINA IZ FONDA RADA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 Zakon o finansiranju političkih partija</dc:title>
  <dc:creator>Vanja</dc:creator>
  <cp:lastModifiedBy>Vanja</cp:lastModifiedBy>
  <cp:revision>42</cp:revision>
  <dcterms:created xsi:type="dcterms:W3CDTF">2014-04-16T18:08:42Z</dcterms:created>
  <dcterms:modified xsi:type="dcterms:W3CDTF">2014-04-17T09:19:48Z</dcterms:modified>
</cp:coreProperties>
</file>