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57" r:id="rId7"/>
    <p:sldId id="258" r:id="rId8"/>
    <p:sldId id="259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6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sr-Latn-CS" sz="3200" dirty="0"/>
              <a:t>O</a:t>
            </a:r>
            <a:r>
              <a:rPr lang="sr-Latn-CS" sz="3200" dirty="0" smtClean="0"/>
              <a:t>dgovori</a:t>
            </a:r>
            <a:r>
              <a:rPr lang="sr-Latn-CS" sz="3200" baseline="0" dirty="0" smtClean="0"/>
              <a:t> </a:t>
            </a:r>
            <a:r>
              <a:rPr lang="sr-Latn-CS" sz="3200" baseline="0" dirty="0"/>
              <a:t>po zahtjevima</a:t>
            </a:r>
            <a:endParaRPr lang="en-US" sz="3200" dirty="0"/>
          </a:p>
        </c:rich>
      </c:tx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0.18122733741756544"/>
                  <c:y val="5.2126589945487585E-2"/>
                </c:manualLayout>
              </c:layout>
              <c:tx>
                <c:rich>
                  <a:bodyPr/>
                  <a:lstStyle/>
                  <a:p>
                    <a:r>
                      <a:rPr lang="en-US" b="1" i="0" dirty="0" err="1">
                        <a:solidFill>
                          <a:schemeClr val="bg1"/>
                        </a:solidFill>
                      </a:rPr>
                      <a:t>Nema informaciju
37%</a:t>
                    </a:r>
                    <a:endParaRPr lang="en-US" b="1" i="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3.155764839503062E-2"/>
                  <c:y val="-0.25755299818291943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5033026576345143"/>
                  <c:y val="-7.499919240864122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Sheet1!$E$3:$E$10</c:f>
              <c:strCache>
                <c:ptCount val="8"/>
                <c:pt idx="0">
                  <c:v>Nema informaciju</c:v>
                </c:pt>
                <c:pt idx="1">
                  <c:v>Dozvoljen</c:v>
                </c:pt>
                <c:pt idx="2">
                  <c:v>Ćutanje administracije</c:v>
                </c:pt>
                <c:pt idx="3">
                  <c:v>Djelimično dozvoljen</c:v>
                </c:pt>
                <c:pt idx="4">
                  <c:v>Već objavljen</c:v>
                </c:pt>
                <c:pt idx="5">
                  <c:v>Nije nadležan</c:v>
                </c:pt>
                <c:pt idx="6">
                  <c:v>Zabranjen pristup</c:v>
                </c:pt>
                <c:pt idx="7">
                  <c:v>Ostalo</c:v>
                </c:pt>
              </c:strCache>
            </c:strRef>
          </c:cat>
          <c:val>
            <c:numRef>
              <c:f>Sheet1!$F$3:$F$10</c:f>
              <c:numCache>
                <c:formatCode>General</c:formatCode>
                <c:ptCount val="8"/>
                <c:pt idx="0">
                  <c:v>4793</c:v>
                </c:pt>
                <c:pt idx="1">
                  <c:v>3601</c:v>
                </c:pt>
                <c:pt idx="2">
                  <c:v>2649</c:v>
                </c:pt>
                <c:pt idx="3">
                  <c:v>715</c:v>
                </c:pt>
                <c:pt idx="4">
                  <c:v>713</c:v>
                </c:pt>
                <c:pt idx="5">
                  <c:v>314</c:v>
                </c:pt>
                <c:pt idx="6">
                  <c:v>133</c:v>
                </c:pt>
                <c:pt idx="7">
                  <c:v>50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253300426998864E-2"/>
          <c:y val="2.6765437215084956E-2"/>
          <c:w val="0.92274669957300115"/>
          <c:h val="0.88528871391076114"/>
        </c:manualLayout>
      </c:layout>
      <c:bar3DChart>
        <c:barDir val="col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3.2128514056224855E-2"/>
                  <c:y val="0.183549783549783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2603123683613622E-2"/>
                  <c:y val="7.49639107611549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Sheet1!$C$27:$C$28</c:f>
              <c:strCache>
                <c:ptCount val="2"/>
                <c:pt idx="0">
                  <c:v>Broj žalbi čiji je postupak u toku</c:v>
                </c:pt>
                <c:pt idx="1">
                  <c:v>Broj donešenih drugostepenih rješenja</c:v>
                </c:pt>
              </c:strCache>
            </c:strRef>
          </c:cat>
          <c:val>
            <c:numRef>
              <c:f>Sheet1!$D$27:$D$28</c:f>
              <c:numCache>
                <c:formatCode>General</c:formatCode>
                <c:ptCount val="2"/>
                <c:pt idx="0">
                  <c:v>2782</c:v>
                </c:pt>
                <c:pt idx="1">
                  <c:v>433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129843968"/>
        <c:axId val="129845504"/>
        <c:axId val="0"/>
      </c:bar3DChart>
      <c:catAx>
        <c:axId val="1298439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29845504"/>
        <c:crosses val="autoZero"/>
        <c:auto val="1"/>
        <c:lblAlgn val="ctr"/>
        <c:lblOffset val="100"/>
        <c:noMultiLvlLbl val="0"/>
      </c:catAx>
      <c:valAx>
        <c:axId val="129845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2984396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9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55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65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084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12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56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14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0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46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07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3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0EA53-D84B-435E-8288-923DA57FBF5D}" type="datetimeFigureOut">
              <a:rPr lang="en-US" smtClean="0"/>
              <a:t>9/28/2016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AE8C7-B663-446B-B8B2-07D9B4BA9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70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1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17" Type="http://schemas.openxmlformats.org/officeDocument/2006/relationships/image" Target="../media/image17.jpeg"/><Relationship Id="rId2" Type="http://schemas.openxmlformats.org/officeDocument/2006/relationships/image" Target="../media/image4.png"/><Relationship Id="rId16" Type="http://schemas.openxmlformats.org/officeDocument/2006/relationships/image" Target="../media/image16.pn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19" Type="http://schemas.openxmlformats.org/officeDocument/2006/relationships/image" Target="../media/image19.jp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>
            <a:normAutofit/>
          </a:bodyPr>
          <a:lstStyle/>
          <a:p>
            <a:r>
              <a:rPr lang="sr-Latn-ME" b="1" dirty="0" smtClean="0"/>
              <a:t>Praćenje parlamentarnih izbora 2016. godine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0" y="5360670"/>
            <a:ext cx="9144000" cy="58293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560" y="4267200"/>
            <a:ext cx="5953252" cy="15083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229475" y="6096128"/>
            <a:ext cx="1981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b="1" dirty="0" smtClean="0">
                <a:latin typeface="+mj-lt"/>
              </a:rPr>
              <a:t>www.izbori.se</a:t>
            </a:r>
          </a:p>
          <a:p>
            <a:r>
              <a:rPr lang="sr-Latn-ME" sz="1100" b="1" dirty="0" smtClean="0">
                <a:latin typeface="+mj-lt"/>
              </a:rPr>
              <a:t>www.prijavikorupciju.me</a:t>
            </a:r>
          </a:p>
          <a:p>
            <a:r>
              <a:rPr lang="sr-Latn-ME" sz="1100" b="1" dirty="0" smtClean="0">
                <a:latin typeface="+mj-lt"/>
              </a:rPr>
              <a:t>www.mans.co.me</a:t>
            </a:r>
            <a:endParaRPr lang="en-US" sz="1100" b="1" dirty="0">
              <a:latin typeface="+mj-lt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2075" y="6092267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29351" y="5105400"/>
            <a:ext cx="2895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/>
              <a:t>Projekat praćenja parlamentarnih izbora 2016.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0384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62000" y="1752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r-Latn-ME" sz="10700" b="1" dirty="0" smtClean="0">
                <a:solidFill>
                  <a:srgbClr val="FF0000"/>
                </a:solidFill>
              </a:rPr>
              <a:t>13.000</a:t>
            </a:r>
            <a:r>
              <a:rPr lang="sr-Latn-ME" b="1" dirty="0" smtClean="0">
                <a:solidFill>
                  <a:srgbClr val="FF0000"/>
                </a:solidFill>
              </a:rPr>
              <a:t> </a:t>
            </a:r>
            <a:r>
              <a:rPr lang="sr-Latn-ME" b="1" dirty="0" smtClean="0"/>
              <a:t>zahtjeva</a:t>
            </a:r>
            <a:r>
              <a:rPr lang="sr-Latn-ME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/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sr-Latn-ME" b="1" dirty="0" smtClean="0"/>
              <a:t>za </a:t>
            </a:r>
            <a:r>
              <a:rPr lang="sr-Latn-ME" b="1" dirty="0" smtClean="0"/>
              <a:t>slobodan pristup informacijama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293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0146420"/>
              </p:ext>
            </p:extLst>
          </p:nvPr>
        </p:nvGraphicFramePr>
        <p:xfrm>
          <a:off x="1178245" y="228599"/>
          <a:ext cx="6635111" cy="5699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7330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756296" y="-304800"/>
            <a:ext cx="7848600" cy="2765425"/>
          </a:xfrm>
        </p:spPr>
        <p:txBody>
          <a:bodyPr>
            <a:normAutofit/>
          </a:bodyPr>
          <a:lstStyle/>
          <a:p>
            <a:r>
              <a:rPr lang="sr-Latn-ME" sz="3200" b="1" dirty="0"/>
              <a:t>P</a:t>
            </a:r>
            <a:r>
              <a:rPr lang="sr-Latn-ME" sz="3200" b="1" dirty="0" smtClean="0"/>
              <a:t>reko</a:t>
            </a:r>
            <a:r>
              <a:rPr lang="sr-Latn-ME" sz="7300" b="1" dirty="0" smtClean="0"/>
              <a:t> </a:t>
            </a:r>
            <a:r>
              <a:rPr lang="sr-Latn-ME" sz="7300" b="1" dirty="0" smtClean="0">
                <a:solidFill>
                  <a:srgbClr val="FF0000"/>
                </a:solidFill>
              </a:rPr>
              <a:t>3.000 </a:t>
            </a:r>
            <a:r>
              <a:rPr lang="sr-Latn-ME" sz="3200" b="1" dirty="0" smtClean="0">
                <a:solidFill>
                  <a:srgbClr val="FF0000"/>
                </a:solidFill>
              </a:rPr>
              <a:t>žalbi</a:t>
            </a:r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sr-Latn-ME" sz="3200" b="1" dirty="0" smtClean="0"/>
              <a:t>Agenciji za zaštitu ličnih podataka i slobodan pristup informcijama</a:t>
            </a:r>
            <a:endParaRPr lang="en-US" sz="32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27721" y="329247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756296" y="28956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b="1" dirty="0"/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1484960"/>
              </p:ext>
            </p:extLst>
          </p:nvPr>
        </p:nvGraphicFramePr>
        <p:xfrm>
          <a:off x="1676400" y="1828800"/>
          <a:ext cx="60198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724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619506" y="533400"/>
            <a:ext cx="7909190" cy="4648200"/>
          </a:xfrm>
        </p:spPr>
        <p:txBody>
          <a:bodyPr>
            <a:normAutofit fontScale="90000"/>
          </a:bodyPr>
          <a:lstStyle/>
          <a:p>
            <a:r>
              <a:rPr lang="sr-Latn-ME" b="1" dirty="0" smtClean="0"/>
              <a:t>Preko </a:t>
            </a:r>
            <a:r>
              <a:rPr lang="sr-Latn-ME" sz="13800" b="1" dirty="0" smtClean="0">
                <a:solidFill>
                  <a:srgbClr val="FF0000"/>
                </a:solidFill>
              </a:rPr>
              <a:t>200</a:t>
            </a:r>
            <a:r>
              <a:rPr lang="sr-Latn-ME" b="1" dirty="0" smtClean="0">
                <a:solidFill>
                  <a:srgbClr val="FF0000"/>
                </a:solidFill>
              </a:rPr>
              <a:t> tužbi </a:t>
            </a:r>
            <a:r>
              <a:rPr lang="sr-Latn-ME" b="1" dirty="0" smtClean="0"/>
              <a:t/>
            </a:r>
            <a:br>
              <a:rPr lang="sr-Latn-ME" b="1" dirty="0" smtClean="0"/>
            </a:br>
            <a:r>
              <a:rPr lang="sr-Latn-ME" b="1" dirty="0" smtClean="0"/>
              <a:t>Upravnom sudu Crne Gore </a:t>
            </a:r>
            <a:br>
              <a:rPr lang="sr-Latn-ME" b="1" dirty="0" smtClean="0"/>
            </a:br>
            <a:r>
              <a:rPr lang="sr-Latn-ME" sz="15300" b="1" dirty="0" smtClean="0">
                <a:solidFill>
                  <a:srgbClr val="FF0000"/>
                </a:solidFill>
              </a:rPr>
              <a:t>0</a:t>
            </a:r>
            <a:r>
              <a:rPr lang="sr-Latn-ME" b="1" dirty="0" smtClean="0"/>
              <a:t>presuda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6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800" y="228600"/>
            <a:ext cx="8061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200" b="1" dirty="0" smtClean="0"/>
              <a:t>Transparentnost finansiranja političkih partija</a:t>
            </a:r>
          </a:p>
        </p:txBody>
      </p:sp>
      <p:sp>
        <p:nvSpPr>
          <p:cNvPr id="4" name="Rectangle 3"/>
          <p:cNvSpPr/>
          <p:nvPr/>
        </p:nvSpPr>
        <p:spPr>
          <a:xfrm>
            <a:off x="1278682" y="1178957"/>
            <a:ext cx="2234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dirty="0" smtClean="0"/>
              <a:t>Parlamentarne partije</a:t>
            </a:r>
            <a:endParaRPr lang="sr-Latn-M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12" y="2648902"/>
            <a:ext cx="1173481" cy="44005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93" y="1832610"/>
            <a:ext cx="1219200" cy="56499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9325" y="1771650"/>
            <a:ext cx="940934" cy="13173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12" y="3268237"/>
            <a:ext cx="1173481" cy="55730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058932"/>
            <a:ext cx="1219200" cy="386893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613" y="4000004"/>
            <a:ext cx="1173481" cy="44582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3258712"/>
            <a:ext cx="912359" cy="68426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93" y="4652010"/>
            <a:ext cx="1219201" cy="316676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3" t="28476" r="12857" b="33717"/>
          <a:stretch/>
        </p:blipFill>
        <p:spPr>
          <a:xfrm>
            <a:off x="2266950" y="4631700"/>
            <a:ext cx="1228725" cy="336986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5326140" y="1183243"/>
            <a:ext cx="2598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dirty="0" smtClean="0"/>
              <a:t>Vanparlamentarne partije</a:t>
            </a:r>
            <a:endParaRPr lang="sr-Latn-ME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1" y="2565293"/>
            <a:ext cx="702944" cy="702944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832610"/>
            <a:ext cx="663759" cy="64502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316" y="1981200"/>
            <a:ext cx="431676" cy="58736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981200"/>
            <a:ext cx="893652" cy="578843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5390" y="2599305"/>
            <a:ext cx="1609062" cy="74264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688" y="3353839"/>
            <a:ext cx="1106465" cy="500283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93" y="5063331"/>
            <a:ext cx="1860266" cy="29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3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799" y="1447800"/>
            <a:ext cx="866128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500" dirty="0" smtClean="0"/>
              <a:t>- Izvodi sa svih </a:t>
            </a:r>
            <a:r>
              <a:rPr lang="sr-Latn-ME" sz="2500" dirty="0" smtClean="0"/>
              <a:t>bankarskih računa </a:t>
            </a:r>
            <a:r>
              <a:rPr lang="sr-Latn-ME" sz="2500" b="1" dirty="0" smtClean="0"/>
              <a:t>(1. januar- 30. jun 2016</a:t>
            </a:r>
            <a:r>
              <a:rPr lang="sr-Latn-ME" sz="2500" b="1" dirty="0" smtClean="0"/>
              <a:t>.)</a:t>
            </a:r>
            <a:endParaRPr lang="sr-Latn-ME" sz="2500" b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171450" y="5248275"/>
            <a:ext cx="483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600" i="1" dirty="0" smtClean="0">
                <a:solidFill>
                  <a:srgbClr val="FF0000"/>
                </a:solidFill>
              </a:rPr>
              <a:t>Transparentnost finansiranja političkih partija</a:t>
            </a:r>
          </a:p>
          <a:p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228600"/>
            <a:ext cx="80615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3200" b="1" dirty="0" smtClean="0"/>
              <a:t>Poštovanje Zakona o slobodnom pristupu informacijama (SPI)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2400" y="1962150"/>
            <a:ext cx="3581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b="1" dirty="0" smtClean="0"/>
              <a:t>Dostavili:</a:t>
            </a:r>
          </a:p>
          <a:p>
            <a:pPr marL="342900" indent="-342900">
              <a:buFontTx/>
              <a:buChar char="-"/>
            </a:pPr>
            <a:r>
              <a:rPr lang="sr-Latn-ME" sz="2200" dirty="0"/>
              <a:t>DNP (DF)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/>
              <a:t>Pozitivna </a:t>
            </a:r>
            <a:r>
              <a:rPr lang="sr-Latn-ME" sz="2200" dirty="0" smtClean="0"/>
              <a:t>Crna Gora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/>
              <a:t>HGI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/>
              <a:t>Albanska </a:t>
            </a:r>
            <a:r>
              <a:rPr lang="sr-Latn-ME" sz="2200" dirty="0" smtClean="0"/>
              <a:t>alternativa</a:t>
            </a:r>
          </a:p>
          <a:p>
            <a:pPr marL="342900" indent="-342900">
              <a:buFontTx/>
              <a:buChar char="-"/>
            </a:pPr>
            <a:endParaRPr lang="sr-Latn-ME" sz="2200" dirty="0" smtClean="0"/>
          </a:p>
          <a:p>
            <a:pPr marL="342900" indent="-342900">
              <a:buFontTx/>
              <a:buChar char="-"/>
            </a:pPr>
            <a:r>
              <a:rPr lang="sr-Latn-ME" sz="2200" dirty="0" smtClean="0"/>
              <a:t>SNP (Ključ) – djelimično</a:t>
            </a:r>
            <a:endParaRPr lang="sr-Latn-ME" sz="2200" dirty="0"/>
          </a:p>
          <a:p>
            <a:pPr marL="342900" indent="-342900">
              <a:buFontTx/>
              <a:buChar char="-"/>
            </a:pPr>
            <a:endParaRPr lang="sr-Latn-ME" sz="22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552826" y="1932325"/>
            <a:ext cx="4829174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b="1" dirty="0" smtClean="0">
                <a:solidFill>
                  <a:srgbClr val="FF0000"/>
                </a:solidFill>
              </a:rPr>
              <a:t>                     Nisu </a:t>
            </a:r>
            <a:r>
              <a:rPr lang="sr-Latn-ME" sz="2200" b="1" dirty="0" smtClean="0">
                <a:solidFill>
                  <a:srgbClr val="FF0000"/>
                </a:solidFill>
              </a:rPr>
              <a:t>dostavili</a:t>
            </a:r>
            <a:r>
              <a:rPr lang="sr-Latn-ME" sz="2200" b="1" dirty="0" smtClean="0">
                <a:solidFill>
                  <a:srgbClr val="FF0000"/>
                </a:solidFill>
              </a:rPr>
              <a:t>:</a:t>
            </a:r>
          </a:p>
          <a:p>
            <a:endParaRPr lang="sr-Latn-ME" sz="1000" dirty="0" smtClean="0">
              <a:solidFill>
                <a:srgbClr val="FF0000"/>
              </a:solidFill>
            </a:endParaRPr>
          </a:p>
          <a:p>
            <a:r>
              <a:rPr lang="sr-Latn-ME" sz="2200" dirty="0" smtClean="0">
                <a:solidFill>
                  <a:srgbClr val="FF0000"/>
                </a:solidFill>
              </a:rPr>
              <a:t>Parlamentarne</a:t>
            </a:r>
            <a:endParaRPr lang="sr-Latn-ME" sz="22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DPS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Nova </a:t>
            </a:r>
            <a:r>
              <a:rPr lang="sr-Latn-ME" sz="2200" dirty="0">
                <a:solidFill>
                  <a:srgbClr val="FF0000"/>
                </a:solidFill>
              </a:rPr>
              <a:t>(DF)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PZP </a:t>
            </a:r>
            <a:r>
              <a:rPr lang="sr-Latn-ME" sz="2200" dirty="0" smtClean="0">
                <a:solidFill>
                  <a:srgbClr val="FF0000"/>
                </a:solidFill>
              </a:rPr>
              <a:t>(DF)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SDP</a:t>
            </a:r>
            <a:endParaRPr lang="sr-Latn-ME" sz="22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LPCG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Forca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Bošnjačka stranka</a:t>
            </a:r>
          </a:p>
          <a:p>
            <a:pPr marL="342900" indent="-342900">
              <a:buFontTx/>
              <a:buChar char="-"/>
            </a:pPr>
            <a:endParaRPr lang="sr-Latn-ME" sz="22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6086475" y="2517964"/>
            <a:ext cx="294322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dirty="0" smtClean="0">
                <a:solidFill>
                  <a:srgbClr val="FF0000"/>
                </a:solidFill>
              </a:rPr>
              <a:t>Vanparlamentarne:</a:t>
            </a:r>
          </a:p>
          <a:p>
            <a:pPr marL="342900" indent="-342900">
              <a:buFontTx/>
              <a:buChar char="-"/>
            </a:pPr>
            <a:r>
              <a:rPr lang="sr-Latn-ME" sz="2200" dirty="0">
                <a:solidFill>
                  <a:srgbClr val="FF0000"/>
                </a:solidFill>
              </a:rPr>
              <a:t>DEMOS (Ključ)</a:t>
            </a:r>
          </a:p>
          <a:p>
            <a:pPr marL="342900" indent="-342900">
              <a:buFontTx/>
              <a:buChar char="-"/>
            </a:pPr>
            <a:r>
              <a:rPr lang="sr-Latn-ME" sz="2200" dirty="0">
                <a:solidFill>
                  <a:srgbClr val="FF0000"/>
                </a:solidFill>
              </a:rPr>
              <a:t>Demokratska CG</a:t>
            </a: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URA (Ključ)</a:t>
            </a:r>
            <a:endParaRPr lang="sr-Latn-ME" sz="2200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sr-Latn-ME" sz="2200" dirty="0" smtClean="0">
                <a:solidFill>
                  <a:srgbClr val="FF0000"/>
                </a:solidFill>
              </a:rPr>
              <a:t>SD</a:t>
            </a:r>
            <a:endParaRPr lang="sr-Latn-ME" sz="22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endParaRPr lang="sr-Latn-ME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2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799" y="1364159"/>
            <a:ext cx="86951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200" dirty="0" smtClean="0"/>
              <a:t>Izvodi sa svih </a:t>
            </a:r>
            <a:r>
              <a:rPr lang="sr-Latn-ME" sz="2200" dirty="0" smtClean="0"/>
              <a:t>računa </a:t>
            </a:r>
            <a:r>
              <a:rPr lang="sr-Latn-ME" sz="2200" dirty="0" smtClean="0">
                <a:solidFill>
                  <a:srgbClr val="FF0000"/>
                </a:solidFill>
              </a:rPr>
              <a:t>(1</a:t>
            </a:r>
            <a:r>
              <a:rPr lang="sr-Latn-ME" sz="2200" dirty="0" smtClean="0">
                <a:solidFill>
                  <a:srgbClr val="FF0000"/>
                </a:solidFill>
              </a:rPr>
              <a:t>. jun – 31.avgust </a:t>
            </a:r>
            <a:r>
              <a:rPr lang="sr-Latn-ME" sz="2200" dirty="0" smtClean="0">
                <a:solidFill>
                  <a:srgbClr val="FF0000"/>
                </a:solidFill>
              </a:rPr>
              <a:t>2016, 1 </a:t>
            </a:r>
            <a:r>
              <a:rPr lang="sr-Latn-ME" sz="2200" dirty="0" smtClean="0">
                <a:solidFill>
                  <a:srgbClr val="FF0000"/>
                </a:solidFill>
              </a:rPr>
              <a:t>– 15. septembar 2016</a:t>
            </a:r>
            <a:r>
              <a:rPr lang="sr-Latn-ME" sz="2200" dirty="0" smtClean="0">
                <a:solidFill>
                  <a:srgbClr val="FF0000"/>
                </a:solidFill>
              </a:rPr>
              <a:t>.)</a:t>
            </a:r>
            <a:endParaRPr lang="sr-Latn-ME" sz="2200" dirty="0" smtClean="0">
              <a:solidFill>
                <a:srgbClr val="FF0000"/>
              </a:solidFill>
            </a:endParaRPr>
          </a:p>
          <a:p>
            <a:r>
              <a:rPr lang="sr-Latn-ME" sz="2200" b="1" dirty="0"/>
              <a:t> </a:t>
            </a:r>
            <a:r>
              <a:rPr lang="sr-Latn-ME" sz="2200" b="1" dirty="0" smtClean="0"/>
              <a:t>                                                            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1450" y="5248275"/>
            <a:ext cx="483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600" i="1" dirty="0" smtClean="0">
                <a:solidFill>
                  <a:srgbClr val="FF0000"/>
                </a:solidFill>
              </a:rPr>
              <a:t>Transparentnost finansiranja političkih partija</a:t>
            </a:r>
          </a:p>
          <a:p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714" y="1942743"/>
            <a:ext cx="84006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500" dirty="0" smtClean="0"/>
              <a:t>Podatke dostavila samo </a:t>
            </a:r>
            <a:r>
              <a:rPr lang="sr-Latn-ME" sz="2500" b="1" dirty="0" smtClean="0">
                <a:solidFill>
                  <a:srgbClr val="FF0000"/>
                </a:solidFill>
              </a:rPr>
              <a:t>HGI!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r-Latn-ME" sz="2500" b="1" dirty="0">
              <a:solidFill>
                <a:srgbClr val="FF0000"/>
              </a:solidFill>
            </a:endParaRPr>
          </a:p>
          <a:p>
            <a:endParaRPr lang="sr-Latn-ME" sz="2500" b="1" dirty="0" smtClean="0">
              <a:solidFill>
                <a:srgbClr val="FF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500" dirty="0" smtClean="0"/>
              <a:t>Protiv ostalih partija podnijete žalbe i urgencije;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500" b="1" dirty="0">
                <a:solidFill>
                  <a:srgbClr val="FF0000"/>
                </a:solidFill>
              </a:rPr>
              <a:t>Bošnjačka stranka </a:t>
            </a:r>
            <a:r>
              <a:rPr lang="sr-Latn-ME" sz="2500" dirty="0"/>
              <a:t>odbila pristup svojim finansijama zbog </a:t>
            </a:r>
            <a:r>
              <a:rPr lang="sr-Latn-ME" sz="2500" dirty="0" smtClean="0"/>
              <a:t>„zaštite privatnosti“;</a:t>
            </a:r>
            <a:endParaRPr lang="sr-Latn-ME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500" dirty="0" smtClean="0"/>
              <a:t>Vanparlamentarne partije nisu htjele da </a:t>
            </a:r>
            <a:r>
              <a:rPr lang="sr-Latn-ME" sz="2500" b="1" dirty="0" smtClean="0">
                <a:solidFill>
                  <a:srgbClr val="FF0000"/>
                </a:solidFill>
              </a:rPr>
              <a:t>proaktivno objave</a:t>
            </a:r>
            <a:r>
              <a:rPr lang="sr-Latn-ME" sz="2500" dirty="0" smtClean="0">
                <a:solidFill>
                  <a:srgbClr val="FF0000"/>
                </a:solidFill>
              </a:rPr>
              <a:t> </a:t>
            </a:r>
            <a:r>
              <a:rPr lang="sr-Latn-ME" sz="2500" dirty="0" smtClean="0"/>
              <a:t>podatke o svojim finansijama.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5800" y="228600"/>
            <a:ext cx="80615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200" b="1" dirty="0" smtClean="0"/>
              <a:t>Transparetnost finansija partija </a:t>
            </a:r>
          </a:p>
          <a:p>
            <a:pPr algn="ctr"/>
            <a:r>
              <a:rPr lang="sr-Latn-ME" sz="3200" b="1" dirty="0" smtClean="0">
                <a:solidFill>
                  <a:srgbClr val="FF0000"/>
                </a:solidFill>
              </a:rPr>
              <a:t>u kampanji</a:t>
            </a:r>
            <a:endParaRPr lang="sr-Latn-ME" sz="32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29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597670"/>
            <a:ext cx="9144000" cy="33020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1364" y="5302542"/>
            <a:ext cx="1928627" cy="48865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058975"/>
            <a:ext cx="4343401" cy="6283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8696" y="6064723"/>
            <a:ext cx="437389" cy="62255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80540" y="5611331"/>
            <a:ext cx="2895599" cy="316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100" dirty="0" smtClean="0">
                <a:solidFill>
                  <a:schemeClr val="bg1"/>
                </a:solidFill>
              </a:rPr>
              <a:t>Projekat praćenja parlamentarnih izbora 2016.</a:t>
            </a:r>
            <a:endParaRPr lang="en-US" sz="11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799" y="647700"/>
            <a:ext cx="869519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500" dirty="0" smtClean="0"/>
              <a:t>Podaci o plaćenim fakturama, isplaćenim honorarima i pravdanju materijalnih troškova (na osnovu dostavljenih bankarskih izvoda): </a:t>
            </a:r>
            <a:r>
              <a:rPr lang="sr-Latn-ME" sz="2500" b="1" dirty="0" smtClean="0"/>
              <a:t>                                                            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1450" y="5248275"/>
            <a:ext cx="4838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600" i="1" dirty="0" smtClean="0">
                <a:solidFill>
                  <a:srgbClr val="FF0000"/>
                </a:solidFill>
              </a:rPr>
              <a:t>Transparentnost finansiranja političkih partija</a:t>
            </a:r>
          </a:p>
          <a:p>
            <a:endParaRPr lang="en-US" sz="1600" i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46714" y="1676400"/>
            <a:ext cx="840067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500" dirty="0" smtClean="0"/>
              <a:t>Podatke dostavila samo </a:t>
            </a:r>
            <a:r>
              <a:rPr lang="sr-Latn-ME" sz="2500" b="1" dirty="0" smtClean="0">
                <a:solidFill>
                  <a:srgbClr val="FF0000"/>
                </a:solidFill>
              </a:rPr>
              <a:t>HGI;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r-Latn-ME" sz="2500" b="1" dirty="0" smtClean="0">
                <a:solidFill>
                  <a:srgbClr val="FF0000"/>
                </a:solidFill>
              </a:rPr>
              <a:t>DNP (DF)  i Albanska alternativa </a:t>
            </a:r>
            <a:r>
              <a:rPr lang="sr-Latn-ME" sz="2500" dirty="0" smtClean="0"/>
              <a:t>još uvijek nisu dostavile detaljnije informacije o svojim finansijama.</a:t>
            </a:r>
          </a:p>
        </p:txBody>
      </p:sp>
    </p:spTree>
    <p:extLst>
      <p:ext uri="{BB962C8B-B14F-4D97-AF65-F5344CB8AC3E}">
        <p14:creationId xmlns:p14="http://schemas.microsoft.com/office/powerpoint/2010/main" val="88918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276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Praćenje parlamentarnih izbora 2016. godine</vt:lpstr>
      <vt:lpstr>13.000 zahtjeva  za slobodan pristup informacijama</vt:lpstr>
      <vt:lpstr>PowerPoint Presentation</vt:lpstr>
      <vt:lpstr>Preko 3.000 žalbi Agenciji za zaštitu ličnih podataka i slobodan pristup informcijama</vt:lpstr>
      <vt:lpstr>Preko 200 tužbi  Upravnom sudu Crne Gore  0presuda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28</cp:revision>
  <dcterms:created xsi:type="dcterms:W3CDTF">2016-09-21T09:53:06Z</dcterms:created>
  <dcterms:modified xsi:type="dcterms:W3CDTF">2016-09-28T08:34:34Z</dcterms:modified>
</cp:coreProperties>
</file>