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9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2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BC4936A-3198-4424-915F-5928C10ED17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06814E5-446B-4AAD-8687-EECED67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1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14E5-446B-4AAD-8687-EECED67494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0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60C0-EA18-4F38-B25E-9D659EE0897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E237-136E-41BF-A5AF-F903540D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7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s://www.facebook.com/dps.mne/videos/200235394121257/" TargetMode="External"/><Relationship Id="rId4" Type="http://schemas.openxmlformats.org/officeDocument/2006/relationships/hyperlink" Target="https://www.facebook.com/dps.mne/videos/20023664412113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Downloads\Cover za pr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8070" y="1723072"/>
            <a:ext cx="34359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b="1" dirty="0">
                <a:cs typeface="Times New Roman" panose="02020603050405020304" pitchFamily="18" charset="0"/>
              </a:rPr>
              <a:t>Institucionalna prednost: </a:t>
            </a:r>
          </a:p>
          <a:p>
            <a:r>
              <a:rPr lang="sr-Latn-ME" sz="3000" b="1" dirty="0">
                <a:cs typeface="Times New Roman" panose="02020603050405020304" pitchFamily="18" charset="0"/>
              </a:rPr>
              <a:t>Samo jedan nosilac liste </a:t>
            </a:r>
            <a:r>
              <a:rPr lang="sr-Latn-ME" sz="3000" b="1" dirty="0" smtClean="0">
                <a:cs typeface="Times New Roman" panose="02020603050405020304" pitchFamily="18" charset="0"/>
              </a:rPr>
              <a:t>je </a:t>
            </a:r>
            <a:r>
              <a:rPr lang="sr-Latn-ME" sz="3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obišao </a:t>
            </a:r>
            <a:r>
              <a:rPr lang="en-US" sz="30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kompleks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Sportskog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centra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„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Morača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" (16.05.2018.)</a:t>
            </a:r>
            <a:endParaRPr lang="en-US" sz="3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547489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8070" y="1723072"/>
            <a:ext cx="34359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b="1" dirty="0">
                <a:cs typeface="Times New Roman" panose="02020603050405020304" pitchFamily="18" charset="0"/>
              </a:rPr>
              <a:t>Institucionalna prednost: </a:t>
            </a:r>
          </a:p>
          <a:p>
            <a:r>
              <a:rPr lang="sr-Latn-ME" sz="3000" b="1" dirty="0">
                <a:cs typeface="Times New Roman" panose="02020603050405020304" pitchFamily="18" charset="0"/>
              </a:rPr>
              <a:t>Samo jedan nosilac liste je bio </a:t>
            </a:r>
            <a:r>
              <a:rPr lang="sr-Latn-ME" sz="3000" b="1" dirty="0" smtClean="0">
                <a:cs typeface="Times New Roman" panose="02020603050405020304" pitchFamily="18" charset="0"/>
              </a:rPr>
              <a:t>na</a:t>
            </a:r>
            <a:endParaRPr lang="sr-Latn-ME" sz="3000" b="1" dirty="0">
              <a:cs typeface="Times New Roman" panose="02020603050405020304" pitchFamily="18" charset="0"/>
            </a:endParaRPr>
          </a:p>
          <a:p>
            <a:r>
              <a:rPr lang="sr-Latn-ME" sz="3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en-US" sz="30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snivanj</a:t>
            </a:r>
            <a:r>
              <a:rPr lang="sr-Latn-ME" sz="3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r-Latn-ME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livačko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vaterpolo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kluba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"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Budućnost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" (16.05.2018</a:t>
            </a:r>
            <a:r>
              <a:rPr lang="sr-Latn-ME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en-US" sz="3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2" y="1524000"/>
            <a:ext cx="555567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6469" y="1563469"/>
            <a:ext cx="2514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5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Po prvi put je organizovana proslava </a:t>
            </a:r>
          </a:p>
          <a:p>
            <a:r>
              <a:rPr lang="sr-Latn-ME" sz="25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Dana Evrope ispred Skupštine Crne Gore</a:t>
            </a:r>
            <a:endParaRPr lang="en-US" sz="25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60350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Podrška kampanji iz </a:t>
            </a:r>
            <a:r>
              <a:rPr lang="sr-Latn-ME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budžeta Podgorice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849585"/>
            <a:ext cx="8153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sz="40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Uoči izbora sprovedeno anketiranje građana.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toku predizborne kampanje zakupljeni bilbordi za promociju rezultata lokalne samouprabe</a:t>
            </a:r>
            <a:endParaRPr lang="sr-Latn-ME" sz="4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r-Latn-ME" sz="4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9747" y="5410200"/>
            <a:ext cx="728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latin typeface="+mj-lt"/>
                <a:cs typeface="Times New Roman" panose="02020603050405020304" pitchFamily="18" charset="0"/>
                <a:hlinkClick r:id="rId4"/>
              </a:rPr>
              <a:t>https://www.facebook.com/dps.mne/videos/200236644121132</a:t>
            </a:r>
            <a:r>
              <a:rPr lang="sr-Latn-ME" dirty="0" smtClean="0">
                <a:latin typeface="+mj-lt"/>
                <a:cs typeface="Times New Roman" panose="02020603050405020304" pitchFamily="18" charset="0"/>
                <a:hlinkClick r:id="rId4"/>
              </a:rPr>
              <a:t>/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cs typeface="Times New Roman" panose="02020603050405020304" pitchFamily="18" charset="0"/>
                <a:hlinkClick r:id="rId5"/>
              </a:rPr>
              <a:t>https://www.facebook.com/dps.mne/videos/200235394121257</a:t>
            </a:r>
            <a:r>
              <a:rPr lang="en-US" dirty="0" smtClean="0">
                <a:latin typeface="+mj-lt"/>
                <a:cs typeface="Times New Roman" panose="02020603050405020304" pitchFamily="18" charset="0"/>
                <a:hlinkClick r:id="rId5"/>
              </a:rPr>
              <a:t>/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4" y="3053719"/>
            <a:ext cx="2889202" cy="1948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791552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8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Partija = Država?</a:t>
            </a:r>
            <a:endParaRPr lang="en-US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080860"/>
            <a:ext cx="2688434" cy="1921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64" y="3098401"/>
            <a:ext cx="2682065" cy="18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05" y="2961898"/>
            <a:ext cx="10695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000" b="1" dirty="0" smtClean="0"/>
              <a:t>2017.</a:t>
            </a:r>
            <a:endParaRPr lang="en-US" sz="3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78040" y="2703282"/>
            <a:ext cx="0" cy="3939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6505" y="2878845"/>
            <a:ext cx="23743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000" b="1" dirty="0" smtClean="0"/>
              <a:t>Izborna 2018</a:t>
            </a:r>
            <a:r>
              <a:rPr lang="sr-Latn-ME" sz="3500" b="1" dirty="0" smtClean="0"/>
              <a:t>.</a:t>
            </a:r>
            <a:endParaRPr lang="en-US" sz="3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4622" y="5873275"/>
            <a:ext cx="2350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4200" b="1" dirty="0" smtClean="0"/>
              <a:t>960.000 €</a:t>
            </a:r>
            <a:endParaRPr lang="en-US" sz="4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74675" y="5879870"/>
            <a:ext cx="2856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200" b="1" dirty="0" smtClean="0">
                <a:solidFill>
                  <a:srgbClr val="FF0000"/>
                </a:solidFill>
              </a:rPr>
              <a:t>3.565.000 € 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79" y="3466465"/>
            <a:ext cx="36091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200" dirty="0" smtClean="0"/>
              <a:t>Program javni rad </a:t>
            </a:r>
            <a:r>
              <a:rPr lang="sr-Latn-ME" sz="2200" b="1" dirty="0" smtClean="0"/>
              <a:t>– 600.000 €</a:t>
            </a:r>
          </a:p>
          <a:p>
            <a:r>
              <a:rPr lang="sr-Latn-ME" sz="2200" dirty="0" smtClean="0"/>
              <a:t>Samozapošljavanje </a:t>
            </a:r>
            <a:r>
              <a:rPr lang="sr-Latn-ME" sz="2200" dirty="0" smtClean="0"/>
              <a:t>– </a:t>
            </a:r>
            <a:r>
              <a:rPr lang="sr-Latn-ME" sz="2200" b="1" dirty="0" smtClean="0"/>
              <a:t>60.000 €</a:t>
            </a:r>
            <a:endParaRPr lang="en-US" sz="2200" b="1" dirty="0" smtClean="0"/>
          </a:p>
          <a:p>
            <a:r>
              <a:rPr lang="sr-Latn-RS" sz="2200" dirty="0" smtClean="0"/>
              <a:t>Osposobljavanje </a:t>
            </a:r>
            <a:r>
              <a:rPr lang="sr-Latn-RS" sz="2200" dirty="0" smtClean="0"/>
              <a:t>– </a:t>
            </a:r>
            <a:r>
              <a:rPr lang="sr-Latn-RS" sz="2200" b="1" dirty="0" smtClean="0"/>
              <a:t>300.000</a:t>
            </a:r>
            <a:r>
              <a:rPr lang="sr-Latn-RS" sz="2200" dirty="0" smtClean="0"/>
              <a:t> </a:t>
            </a:r>
            <a:r>
              <a:rPr lang="sr-Latn-ME" sz="2200" b="1" dirty="0"/>
              <a:t>€</a:t>
            </a:r>
            <a:endParaRPr lang="sr-Latn-R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06672" y="3490079"/>
            <a:ext cx="39898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200" dirty="0" smtClean="0"/>
              <a:t>Program javni rad </a:t>
            </a:r>
            <a:r>
              <a:rPr lang="sr-Latn-ME" sz="2200" b="1" dirty="0" smtClean="0"/>
              <a:t>– 1.100.000 €</a:t>
            </a:r>
          </a:p>
          <a:p>
            <a:r>
              <a:rPr lang="sr-Latn-ME" sz="2200" dirty="0" smtClean="0"/>
              <a:t>Samozapošljavanje </a:t>
            </a:r>
            <a:r>
              <a:rPr lang="sr-Latn-ME" sz="2200" dirty="0" smtClean="0"/>
              <a:t>–  </a:t>
            </a:r>
            <a:r>
              <a:rPr lang="sr-Latn-ME" sz="2200" b="1" dirty="0" smtClean="0"/>
              <a:t>135.000 €</a:t>
            </a:r>
          </a:p>
          <a:p>
            <a:r>
              <a:rPr lang="sr-Latn-ME" sz="2200" dirty="0" smtClean="0"/>
              <a:t>Zapošljavanje </a:t>
            </a:r>
            <a:r>
              <a:rPr lang="sr-Latn-ME" sz="2200" dirty="0" smtClean="0"/>
              <a:t>OSI </a:t>
            </a:r>
            <a:r>
              <a:rPr lang="sr-Latn-ME" sz="2200" dirty="0"/>
              <a:t>– </a:t>
            </a:r>
            <a:r>
              <a:rPr lang="sr-Latn-ME" sz="2200" b="1" dirty="0"/>
              <a:t> </a:t>
            </a:r>
            <a:r>
              <a:rPr lang="sr-Latn-ME" sz="2200" b="1" dirty="0" smtClean="0"/>
              <a:t>  1.500.000 €</a:t>
            </a:r>
          </a:p>
          <a:p>
            <a:r>
              <a:rPr lang="sr-Latn-ME" sz="2200" dirty="0" smtClean="0"/>
              <a:t>Osposobljavanje </a:t>
            </a:r>
            <a:r>
              <a:rPr lang="sr-Latn-ME" sz="2200" dirty="0"/>
              <a:t>– </a:t>
            </a:r>
            <a:r>
              <a:rPr lang="sr-Latn-ME" sz="2200" dirty="0" smtClean="0"/>
              <a:t>     </a:t>
            </a:r>
            <a:r>
              <a:rPr lang="sr-Latn-ME" sz="2200" b="1" dirty="0" smtClean="0"/>
              <a:t>530.000 €</a:t>
            </a:r>
          </a:p>
          <a:p>
            <a:r>
              <a:rPr lang="sr-Latn-ME" sz="2200" dirty="0" smtClean="0"/>
              <a:t>Program </a:t>
            </a:r>
            <a:r>
              <a:rPr lang="sr-Latn-ME" sz="2200" dirty="0" smtClean="0"/>
              <a:t>Osnaži me – </a:t>
            </a:r>
            <a:r>
              <a:rPr lang="sr-Latn-ME" sz="2200" b="1" dirty="0" smtClean="0"/>
              <a:t>300.000 €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74" y="1587674"/>
            <a:ext cx="90681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800" b="1" dirty="0" smtClean="0"/>
              <a:t>Skoro </a:t>
            </a:r>
            <a:r>
              <a:rPr lang="sr-Latn-ME" sz="3800" b="1" dirty="0" smtClean="0">
                <a:solidFill>
                  <a:srgbClr val="C00000"/>
                </a:solidFill>
              </a:rPr>
              <a:t>četiri puta više </a:t>
            </a:r>
            <a:r>
              <a:rPr lang="sr-Latn-ME" sz="3800" b="1" dirty="0" smtClean="0"/>
              <a:t>novca za z</a:t>
            </a:r>
            <a:r>
              <a:rPr lang="en-US" sz="3800" b="1" dirty="0" err="1" smtClean="0"/>
              <a:t>apo</a:t>
            </a:r>
            <a:r>
              <a:rPr lang="sr-Latn-ME" sz="3800" b="1" dirty="0" smtClean="0"/>
              <a:t>šljavanje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14732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kart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55" y="1371600"/>
            <a:ext cx="4405745" cy="5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545" y="1517070"/>
            <a:ext cx="52716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b="1" dirty="0" smtClean="0"/>
              <a:t>Za izgradnju </a:t>
            </a:r>
            <a:r>
              <a:rPr lang="sr-Latn-ME" sz="3000" b="1" dirty="0" smtClean="0"/>
              <a:t>lokalnih </a:t>
            </a:r>
            <a:r>
              <a:rPr lang="sr-Latn-ME" sz="3000" b="1" dirty="0" smtClean="0"/>
              <a:t>vodovoda</a:t>
            </a:r>
          </a:p>
          <a:p>
            <a:r>
              <a:rPr lang="sr-Latn-ME" sz="3000" b="1" dirty="0" smtClean="0"/>
              <a:t>u prva četiri mjeseca 2018. </a:t>
            </a:r>
          </a:p>
          <a:p>
            <a:r>
              <a:rPr lang="sr-Latn-ME" sz="3000" b="1" dirty="0" smtClean="0"/>
              <a:t>Ministarstvo poljoprivrede </a:t>
            </a:r>
          </a:p>
          <a:p>
            <a:r>
              <a:rPr lang="sr-Latn-ME" sz="3000" b="1" dirty="0" smtClean="0"/>
              <a:t>je potrošilo s</a:t>
            </a:r>
            <a:r>
              <a:rPr lang="sr-Latn-ME" sz="3000" b="1" dirty="0" smtClean="0"/>
              <a:t>koro </a:t>
            </a:r>
          </a:p>
          <a:p>
            <a:r>
              <a:rPr lang="sr-Latn-ME" sz="3000" b="1" dirty="0" smtClean="0">
                <a:solidFill>
                  <a:srgbClr val="C00000"/>
                </a:solidFill>
              </a:rPr>
              <a:t>¾ godišnjeg budžeta.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4774049"/>
            <a:ext cx="18908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ME" sz="1500" dirty="0" smtClean="0"/>
              <a:t>Podgorica: </a:t>
            </a:r>
            <a:r>
              <a:rPr lang="sr-Latn-ME" sz="1500" b="1" dirty="0" smtClean="0"/>
              <a:t>100.000 €</a:t>
            </a:r>
          </a:p>
          <a:p>
            <a:pPr algn="r"/>
            <a:r>
              <a:rPr lang="sr-Latn-ME" sz="1500" dirty="0" smtClean="0"/>
              <a:t>Danilovgrad: </a:t>
            </a:r>
            <a:r>
              <a:rPr lang="sr-Latn-ME" sz="1500" b="1" dirty="0" smtClean="0"/>
              <a:t>80.000 €</a:t>
            </a:r>
          </a:p>
          <a:p>
            <a:pPr algn="r"/>
            <a:r>
              <a:rPr lang="sr-Latn-ME" sz="1500" dirty="0" smtClean="0"/>
              <a:t>Šavnik: </a:t>
            </a:r>
            <a:r>
              <a:rPr lang="sr-Latn-ME" sz="1500" b="1" dirty="0" smtClean="0"/>
              <a:t>80.000 €</a:t>
            </a:r>
          </a:p>
          <a:p>
            <a:pPr algn="r"/>
            <a:r>
              <a:rPr lang="sr-Latn-ME" sz="1500" dirty="0" smtClean="0"/>
              <a:t>Bijelo Polje: </a:t>
            </a:r>
            <a:r>
              <a:rPr lang="sr-Latn-ME" sz="1500" b="1" dirty="0" smtClean="0"/>
              <a:t>80.000 €</a:t>
            </a:r>
          </a:p>
          <a:p>
            <a:pPr algn="r"/>
            <a:r>
              <a:rPr lang="sr-Latn-ME" sz="1500" dirty="0" smtClean="0"/>
              <a:t>Žabljak: </a:t>
            </a:r>
            <a:r>
              <a:rPr lang="sr-Latn-ME" sz="1500" b="1" dirty="0" smtClean="0"/>
              <a:t>70.000 €</a:t>
            </a:r>
          </a:p>
          <a:p>
            <a:pPr algn="r"/>
            <a:r>
              <a:rPr lang="sr-Latn-ME" sz="1500" dirty="0" smtClean="0"/>
              <a:t>Pljevlja:</a:t>
            </a:r>
            <a:r>
              <a:rPr lang="sr-Latn-ME" sz="1500" b="1" dirty="0" smtClean="0"/>
              <a:t> 60.000 €</a:t>
            </a:r>
          </a:p>
          <a:p>
            <a:pPr algn="r"/>
            <a:r>
              <a:rPr lang="sr-Latn-ME" sz="1500" dirty="0" smtClean="0"/>
              <a:t>Plužine: </a:t>
            </a:r>
            <a:r>
              <a:rPr lang="sr-Latn-ME" sz="1500" b="1" dirty="0" smtClean="0"/>
              <a:t>15.000 €</a:t>
            </a:r>
          </a:p>
          <a:p>
            <a:pPr algn="r"/>
            <a:r>
              <a:rPr lang="sr-Latn-ME" sz="1500" dirty="0" smtClean="0"/>
              <a:t>Bar: </a:t>
            </a:r>
            <a:r>
              <a:rPr lang="sr-Latn-ME" sz="1500" b="1" dirty="0" smtClean="0"/>
              <a:t>10.000 €</a:t>
            </a:r>
            <a:endParaRPr lang="en-US" sz="1500" b="1" dirty="0"/>
          </a:p>
        </p:txBody>
      </p:sp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4414897"/>
            <a:ext cx="5271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b="1" dirty="0" smtClean="0"/>
              <a:t>Pola miliona </a:t>
            </a:r>
            <a:r>
              <a:rPr lang="sr-Latn-ME" sz="3200" b="1" dirty="0"/>
              <a:t>€ </a:t>
            </a:r>
            <a:r>
              <a:rPr lang="sr-Latn-ME" sz="3200" b="1" dirty="0" smtClean="0"/>
              <a:t> je dato za</a:t>
            </a:r>
          </a:p>
          <a:p>
            <a:r>
              <a:rPr lang="sr-Latn-ME" sz="3200" b="1" dirty="0"/>
              <a:t>o</a:t>
            </a:r>
            <a:r>
              <a:rPr lang="sr-Latn-ME" sz="3200" b="1" dirty="0" smtClean="0"/>
              <a:t>pštine u kojima se </a:t>
            </a:r>
          </a:p>
          <a:p>
            <a:r>
              <a:rPr lang="sr-Latn-ME" sz="3200" b="1" dirty="0"/>
              <a:t>o</a:t>
            </a:r>
            <a:r>
              <a:rPr lang="sr-Latn-ME" sz="3200" b="1" dirty="0" smtClean="0"/>
              <a:t>državaju izbori ili skoro </a:t>
            </a:r>
          </a:p>
          <a:p>
            <a:r>
              <a:rPr lang="sr-Latn-ME" sz="3200" b="1" dirty="0" smtClean="0">
                <a:solidFill>
                  <a:srgbClr val="C00000"/>
                </a:solidFill>
              </a:rPr>
              <a:t>polovina godišnjeg budžeta.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092" y="1600200"/>
            <a:ext cx="5330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3600" b="1" dirty="0" smtClean="0">
                <a:solidFill>
                  <a:srgbClr val="C00000"/>
                </a:solidFill>
              </a:rPr>
              <a:t>Isplata </a:t>
            </a:r>
            <a:r>
              <a:rPr lang="sr-Latn-ME" sz="3600" b="1" dirty="0" smtClean="0">
                <a:solidFill>
                  <a:srgbClr val="C00000"/>
                </a:solidFill>
              </a:rPr>
              <a:t>socijale </a:t>
            </a:r>
            <a:r>
              <a:rPr lang="sr-Latn-ME" sz="3600" b="1" dirty="0" smtClean="0">
                <a:solidFill>
                  <a:srgbClr val="C00000"/>
                </a:solidFill>
              </a:rPr>
              <a:t>– </a:t>
            </a:r>
            <a:r>
              <a:rPr lang="sr-Latn-ME" sz="3600" b="1" dirty="0" smtClean="0">
                <a:solidFill>
                  <a:srgbClr val="C00000"/>
                </a:solidFill>
              </a:rPr>
              <a:t>Podgorica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HP\Downloads\Untitled Design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 bwMode="auto">
          <a:xfrm>
            <a:off x="228600" y="2798774"/>
            <a:ext cx="8763000" cy="36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4000" y="2272637"/>
            <a:ext cx="873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800" b="1" dirty="0" smtClean="0"/>
              <a:t>za </a:t>
            </a:r>
            <a:r>
              <a:rPr lang="sr-Latn-ME" sz="2800" b="1" dirty="0" smtClean="0"/>
              <a:t>prva 4 mjeseca isplaćeno blizu                          </a:t>
            </a:r>
            <a:r>
              <a:rPr lang="sr-Latn-ME" sz="2800" b="1" dirty="0" smtClean="0"/>
              <a:t> godišnjeg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33110" y="1874728"/>
            <a:ext cx="2362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9500" b="1" dirty="0" smtClean="0">
                <a:solidFill>
                  <a:srgbClr val="C00000"/>
                </a:solidFill>
              </a:rPr>
              <a:t>60%   </a:t>
            </a:r>
            <a:endParaRPr lang="sr-Latn-ME" sz="95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2493" y="2707452"/>
            <a:ext cx="147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b="1" dirty="0"/>
              <a:t>b</a:t>
            </a:r>
            <a:r>
              <a:rPr lang="sr-Latn-ME" sz="2800" b="1" dirty="0" smtClean="0"/>
              <a:t>udžeta.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68052" y="3221670"/>
            <a:ext cx="116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 smtClean="0"/>
              <a:t>Potrošeno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05039" y="442204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 smtClean="0"/>
              <a:t>Ostalo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6096000"/>
            <a:ext cx="1190528" cy="31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750496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462" y="4715004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ME" sz="1200" b="1" dirty="0"/>
              <a:t>m</a:t>
            </a:r>
            <a:r>
              <a:rPr lang="sr-Latn-ME" sz="1200" b="1" dirty="0" smtClean="0"/>
              <a:t>jesečni</a:t>
            </a:r>
          </a:p>
          <a:p>
            <a:pPr algn="ctr"/>
            <a:r>
              <a:rPr lang="sr-Latn-ME" sz="1200" b="1" dirty="0"/>
              <a:t>p</a:t>
            </a:r>
            <a:r>
              <a:rPr lang="sr-Latn-ME" sz="1200" b="1" dirty="0" smtClean="0"/>
              <a:t>rosjek</a:t>
            </a:r>
          </a:p>
          <a:p>
            <a:pPr algn="ctr"/>
            <a:r>
              <a:rPr lang="sr-Latn-ME" sz="1200" b="1" dirty="0" smtClean="0"/>
              <a:t>22.000 €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475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092" y="1600200"/>
            <a:ext cx="6984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3600" b="1" dirty="0" smtClean="0"/>
              <a:t>Uvećane isplate socijale u Podgorici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848970" y="2847195"/>
            <a:ext cx="584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600" b="1" dirty="0" smtClean="0"/>
              <a:t>mjesečno prekoračenje isplata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692" y="338288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6000" b="1" dirty="0" smtClean="0">
                <a:solidFill>
                  <a:srgbClr val="C00000"/>
                </a:solidFill>
              </a:rPr>
              <a:t>+ 46.000 €</a:t>
            </a:r>
            <a:endParaRPr lang="sr-Latn-ME" sz="6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262" y="253222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6000" b="1" dirty="0" smtClean="0">
                <a:solidFill>
                  <a:srgbClr val="C00000"/>
                </a:solidFill>
              </a:rPr>
              <a:t>52</a:t>
            </a:r>
            <a:r>
              <a:rPr lang="sr-Latn-ME" sz="6000" b="1" dirty="0" smtClean="0">
                <a:solidFill>
                  <a:srgbClr val="C00000"/>
                </a:solidFill>
              </a:rPr>
              <a:t>.000 </a:t>
            </a:r>
            <a:r>
              <a:rPr lang="sr-Latn-ME" sz="6000" b="1" dirty="0" smtClean="0">
                <a:solidFill>
                  <a:srgbClr val="C00000"/>
                </a:solidFill>
              </a:rPr>
              <a:t>€</a:t>
            </a:r>
            <a:endParaRPr lang="sr-Latn-ME" sz="6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5400" y="3603248"/>
            <a:ext cx="584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600" b="1" dirty="0" smtClean="0"/>
              <a:t>Iz budžetske rezerve </a:t>
            </a:r>
            <a:r>
              <a:rPr lang="sr-Latn-ME" sz="2600" b="1" dirty="0" smtClean="0">
                <a:solidFill>
                  <a:srgbClr val="C00000"/>
                </a:solidFill>
              </a:rPr>
              <a:t>po odluci Gradonačelnika Stijepovića</a:t>
            </a:r>
            <a:endParaRPr lang="en-US" sz="26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724400"/>
            <a:ext cx="78486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775537"/>
            <a:ext cx="723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0" b="1" dirty="0" smtClean="0">
                <a:solidFill>
                  <a:srgbClr val="C00000"/>
                </a:solidFill>
              </a:rPr>
              <a:t>= 98.000 </a:t>
            </a:r>
            <a:r>
              <a:rPr lang="sr-Latn-ME" sz="11000" b="1" dirty="0" smtClean="0">
                <a:solidFill>
                  <a:srgbClr val="C00000"/>
                </a:solidFill>
              </a:rPr>
              <a:t>€</a:t>
            </a:r>
            <a:endParaRPr lang="sr-Latn-ME" sz="1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600199"/>
            <a:ext cx="6984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3600" b="1" dirty="0" smtClean="0">
                <a:solidFill>
                  <a:srgbClr val="C00000"/>
                </a:solidFill>
              </a:rPr>
              <a:t>Uvećane isplate socijale u Podgorici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98680"/>
            <a:ext cx="632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0" b="1" dirty="0" smtClean="0">
                <a:solidFill>
                  <a:srgbClr val="C00000"/>
                </a:solidFill>
              </a:rPr>
              <a:t>1.760</a:t>
            </a:r>
            <a:endParaRPr lang="sr-Latn-ME" sz="20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00" y="5222557"/>
            <a:ext cx="8737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600" b="1" dirty="0" smtClean="0"/>
              <a:t>građana dobilo socijalnu pomoć u rasponu od 60 -150 €.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0751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-43" r="6266" b="50002"/>
          <a:stretch/>
        </p:blipFill>
        <p:spPr>
          <a:xfrm>
            <a:off x="166252" y="3168338"/>
            <a:ext cx="5624947" cy="3562872"/>
          </a:xfrm>
          <a:prstGeom prst="rect">
            <a:avLst/>
          </a:prstGeom>
        </p:spPr>
      </p:pic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6253" y="1722328"/>
            <a:ext cx="8825347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3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„Kandidat predložen od strane vladajuće stranke (je) uživao </a:t>
            </a:r>
            <a:r>
              <a:rPr lang="sr-Latn-ME" sz="3600" b="1" u="sng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institucionalnu prednost</a:t>
            </a:r>
            <a:r>
              <a:rPr lang="sr-Latn-ME" sz="3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3770" y="2971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dirty="0">
                <a:cs typeface="Times New Roman" panose="02020603050405020304" pitchFamily="18" charset="0"/>
              </a:rPr>
              <a:t>Preliminarni zaključci OSCE-a nakon održanih predsjedničkih izbora 15. aprila 2018. godine</a:t>
            </a:r>
            <a:endParaRPr lang="en-US" dirty="0">
              <a:cs typeface="Times New Roman" panose="02020603050405020304" pitchFamily="18" charset="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8070" y="1723072"/>
            <a:ext cx="3435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b="1" dirty="0" smtClean="0">
                <a:latin typeface="+mj-lt"/>
                <a:cs typeface="Times New Roman" panose="02020603050405020304" pitchFamily="18" charset="0"/>
              </a:rPr>
              <a:t>Institucionalna prednost: </a:t>
            </a:r>
          </a:p>
          <a:p>
            <a:r>
              <a:rPr lang="sr-Latn-ME" sz="3000" b="1" dirty="0" smtClean="0">
                <a:latin typeface="+mj-lt"/>
                <a:cs typeface="Times New Roman" panose="02020603050405020304" pitchFamily="18" charset="0"/>
              </a:rPr>
              <a:t>Samo jedan nosilac liste je bio u posjeti</a:t>
            </a:r>
            <a:endParaRPr lang="sr-Latn-ME" sz="30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sr-Latn-ME" sz="3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Vatrogasnom domu </a:t>
            </a:r>
          </a:p>
          <a:p>
            <a:r>
              <a:rPr lang="sr-Latn-ME" sz="3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sr-Latn-ME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09.05.2018)</a:t>
            </a:r>
            <a:endParaRPr lang="en-US" sz="3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5562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Cover za press cop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8070" y="1723072"/>
            <a:ext cx="34359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b="1" dirty="0">
                <a:cs typeface="Times New Roman" panose="02020603050405020304" pitchFamily="18" charset="0"/>
              </a:rPr>
              <a:t>Institucionalna prednost: </a:t>
            </a:r>
          </a:p>
          <a:p>
            <a:r>
              <a:rPr lang="sr-Latn-ME" sz="3000" b="1" dirty="0">
                <a:cs typeface="Times New Roman" panose="02020603050405020304" pitchFamily="18" charset="0"/>
              </a:rPr>
              <a:t>Samo jedan nosilac liste je </a:t>
            </a:r>
            <a:r>
              <a:rPr lang="sr-Latn-ME" sz="3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obišao radove </a:t>
            </a:r>
            <a:r>
              <a:rPr lang="en-US" sz="30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izgradnji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Gradskog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pozorišta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(14.05.2018.)</a:t>
            </a:r>
            <a:endParaRPr lang="en-US" sz="3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4170"/>
            <a:ext cx="5250870" cy="52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350</Words>
  <Application>Microsoft Office PowerPoint</Application>
  <PresentationFormat>On-screen Show (4:3)</PresentationFormat>
  <Paragraphs>82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69</cp:revision>
  <cp:lastPrinted>2018-05-23T08:36:35Z</cp:lastPrinted>
  <dcterms:created xsi:type="dcterms:W3CDTF">2018-05-08T08:31:14Z</dcterms:created>
  <dcterms:modified xsi:type="dcterms:W3CDTF">2018-05-23T08:36:41Z</dcterms:modified>
</cp:coreProperties>
</file>