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55" r:id="rId2"/>
    <p:sldId id="790" r:id="rId3"/>
    <p:sldId id="791" r:id="rId4"/>
    <p:sldId id="793" r:id="rId5"/>
    <p:sldId id="792" r:id="rId6"/>
    <p:sldId id="31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2B66A1"/>
    <a:srgbClr val="515151"/>
    <a:srgbClr val="91D7F7"/>
    <a:srgbClr val="8CF1FC"/>
    <a:srgbClr val="FF0000"/>
    <a:srgbClr val="292929"/>
    <a:srgbClr val="F0F0F0"/>
    <a:srgbClr val="878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15" autoAdjust="0"/>
    <p:restoredTop sz="92297" autoAdjust="0"/>
  </p:normalViewPr>
  <p:slideViewPr>
    <p:cSldViewPr>
      <p:cViewPr varScale="1">
        <p:scale>
          <a:sx n="48" d="100"/>
          <a:sy n="48" d="100"/>
        </p:scale>
        <p:origin x="1018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A6DCAE4-0D04-492A-8591-7BEE33ACB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C42B174-B793-4DD9-917B-655A3F77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88A79-1E52-4757-BB1A-85F3B03787D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30E25A-39EA-40FE-AC95-A7DD6EAAFF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44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30E25A-39EA-40FE-AC95-A7DD6EAAFF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64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30E25A-39EA-40FE-AC95-A7DD6EAAFF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20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C6A9D7-BB5E-47BD-A085-B2F31BCABD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55530-740C-4828-BC03-7F6E04A9B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6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267F6-1B2B-4925-8AB5-DBC62224E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4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419E0-6205-46D7-A08F-0D30C6112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57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0CF8E-AB91-496F-B850-A09B0D45D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0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9995E-5D1C-4CC2-BC00-F4D8E5CB1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3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3DD14-0C1E-4EE6-A997-1E26ADA13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40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1AE9B-E2F3-4FBF-AE3F-AEEF61F0D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3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B7E08-C512-4EA4-A6D6-C39955E38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4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A636-BA4A-4A27-9147-B690ABCC7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4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482A-B91F-4DE1-9D77-1344A2534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3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DB562-6A32-4C50-BA3A-67A94FF8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0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FAADA-4C4F-41F4-92B2-60E54DEDC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8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1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55F06C-FB42-4C3E-8A2B-AEC5F9F7B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Grp="1" noChangeArrowheads="1"/>
          </p:cNvSpPr>
          <p:nvPr>
            <p:ph idx="1"/>
          </p:nvPr>
        </p:nvSpPr>
        <p:spPr>
          <a:xfrm>
            <a:off x="433388" y="1371600"/>
            <a:ext cx="8229600" cy="5257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000" b="1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400" b="1" dirty="0" smtClean="0">
                <a:solidFill>
                  <a:srgbClr val="0066CC"/>
                </a:solidFill>
                <a:latin typeface="+mj-lt"/>
              </a:rPr>
              <a:t>Montenegro 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 smtClean="0">
                <a:solidFill>
                  <a:srgbClr val="0066CC"/>
                </a:solidFill>
                <a:latin typeface="+mj-lt"/>
              </a:rPr>
              <a:t>The right of access to information </a:t>
            </a:r>
            <a:endParaRPr lang="en-US" sz="4400" b="1" dirty="0" smtClean="0">
              <a:solidFill>
                <a:srgbClr val="0066CC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en-US" b="1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en-US" b="1" dirty="0" smtClean="0">
                <a:latin typeface="+mj-lt"/>
              </a:rPr>
              <a:t>Helen Darbishire / 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Access Info </a:t>
            </a:r>
          </a:p>
          <a:p>
            <a:pPr algn="ctr"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66CC"/>
                </a:solidFill>
                <a:latin typeface="+mj-lt"/>
              </a:rPr>
              <a:t>@</a:t>
            </a:r>
            <a:r>
              <a:rPr lang="en-US" b="1" dirty="0" err="1" smtClean="0">
                <a:solidFill>
                  <a:srgbClr val="0066CC"/>
                </a:solidFill>
                <a:latin typeface="+mj-lt"/>
              </a:rPr>
              <a:t>helen_access</a:t>
            </a:r>
            <a:endParaRPr lang="en-US" b="1" dirty="0" smtClean="0">
              <a:solidFill>
                <a:srgbClr val="0066CC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en-US" b="1" dirty="0" smtClean="0">
              <a:latin typeface="+mj-lt"/>
            </a:endParaRP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651" y="0"/>
            <a:ext cx="2425349" cy="1905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2018</a:t>
            </a:r>
            <a:endParaRPr lang="en-GB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631825" indent="-631825">
              <a:spcAft>
                <a:spcPts val="2400"/>
              </a:spcAft>
              <a:buNone/>
            </a:pPr>
            <a:r>
              <a:rPr lang="en-US" sz="4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	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124 access to information laws globally – 27/28 EU </a:t>
            </a:r>
            <a:endParaRPr lang="en-US" sz="4400" dirty="0" smtClean="0">
              <a:solidFill>
                <a:schemeClr val="tx1">
                  <a:lumMod val="95000"/>
                  <a:lumOff val="5000"/>
                </a:schemeClr>
              </a:solidFill>
              <a:sym typeface="Wingdings" panose="05000000000000000000" pitchFamily="2" charset="2"/>
            </a:endParaRPr>
          </a:p>
          <a:p>
            <a:pPr marL="631825" indent="-631825">
              <a:spcAft>
                <a:spcPts val="2400"/>
              </a:spcAft>
              <a:buNone/>
            </a:pPr>
            <a:r>
              <a:rPr lang="en-US" sz="4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 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Fundamental Right of Access to Information </a:t>
            </a:r>
          </a:p>
          <a:p>
            <a:pPr marL="631825" indent="-631825">
              <a:spcAft>
                <a:spcPts val="2400"/>
              </a:spcAft>
              <a:buNone/>
            </a:pPr>
            <a:r>
              <a:rPr lang="en-US" sz="4400" b="1" dirty="0">
                <a:solidFill>
                  <a:srgbClr val="00B050"/>
                </a:solidFill>
                <a:sym typeface="Wingdings" panose="05000000000000000000" pitchFamily="2" charset="2"/>
              </a:rPr>
              <a:t> 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Right in the EU treaties (2009)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GB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44429" y="5817894"/>
            <a:ext cx="1299571" cy="1024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88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"/>
            <a:ext cx="7848600" cy="6019800"/>
          </a:xfrm>
        </p:spPr>
        <p:txBody>
          <a:bodyPr/>
          <a:lstStyle/>
          <a:p>
            <a:pPr>
              <a:buNone/>
            </a:pPr>
            <a:endParaRPr lang="en-GB" sz="2800" dirty="0" smtClean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None/>
            </a:pPr>
            <a:r>
              <a:rPr lang="en-GB" sz="4400" dirty="0" smtClean="0">
                <a:solidFill>
                  <a:srgbClr val="C00000"/>
                </a:solidFill>
              </a:rPr>
              <a:t>Right of Access to Information</a:t>
            </a:r>
          </a:p>
          <a:p>
            <a:pPr>
              <a:spcBef>
                <a:spcPts val="1200"/>
              </a:spcBef>
              <a:buNone/>
            </a:pPr>
            <a:endParaRPr lang="en-GB" sz="1100" dirty="0" smtClean="0">
              <a:solidFill>
                <a:srgbClr val="C00000"/>
              </a:solidFill>
            </a:endParaRPr>
          </a:p>
          <a:p>
            <a:pPr marL="536575" indent="-536575">
              <a:buFont typeface="Wingdings" pitchFamily="2" charset="2"/>
              <a:buChar char="ü"/>
            </a:pPr>
            <a:r>
              <a:rPr lang="en-GB" sz="3600" dirty="0" smtClean="0"/>
              <a:t>Inter-American Court of Human Rights</a:t>
            </a:r>
          </a:p>
          <a:p>
            <a:pPr marL="536575" indent="-536575">
              <a:buFont typeface="Wingdings" pitchFamily="2" charset="2"/>
              <a:buChar char="ü"/>
            </a:pPr>
            <a:r>
              <a:rPr lang="en-GB" dirty="0" smtClean="0"/>
              <a:t>European Court of Human Rights</a:t>
            </a:r>
          </a:p>
          <a:p>
            <a:pPr marL="536575" indent="-536575">
              <a:buFont typeface="Wingdings"/>
              <a:buChar char="ü"/>
            </a:pPr>
            <a:r>
              <a:rPr lang="en-GB" dirty="0" smtClean="0"/>
              <a:t>UN Human Rights Committee</a:t>
            </a:r>
          </a:p>
          <a:p>
            <a:pPr marL="536575" indent="-536575">
              <a:buFont typeface="Wingdings"/>
              <a:buChar char="ü"/>
            </a:pPr>
            <a:r>
              <a:rPr lang="en-GB" dirty="0" smtClean="0"/>
              <a:t>Organization for Security and Cooperation in Europe (OSCE)</a:t>
            </a:r>
          </a:p>
          <a:p>
            <a:pPr marL="536575" indent="-536575">
              <a:buFont typeface="Wingdings"/>
              <a:buChar char="ü"/>
            </a:pPr>
            <a:r>
              <a:rPr lang="en-GB" dirty="0" smtClean="0"/>
              <a:t>UN Special Rapporteur Freedom of Expression</a:t>
            </a:r>
          </a:p>
          <a:p>
            <a:pPr marL="536575" indent="-536575">
              <a:buFont typeface="Wingdings"/>
              <a:buChar char="ü"/>
            </a:pPr>
            <a:endParaRPr lang="en-GB" dirty="0" smtClean="0"/>
          </a:p>
          <a:p>
            <a:pPr marL="536575" indent="-536575">
              <a:buFont typeface="Wingdings"/>
              <a:buChar char="ü"/>
            </a:pPr>
            <a:endParaRPr lang="en-GB" dirty="0" smtClean="0"/>
          </a:p>
          <a:p>
            <a:pPr marL="536575" indent="-536575">
              <a:buNone/>
            </a:pPr>
            <a:endParaRPr lang="en-GB" dirty="0" smtClean="0"/>
          </a:p>
          <a:p>
            <a:pPr marL="536575" indent="-536575">
              <a:buFont typeface="Wingdings" pitchFamily="2" charset="2"/>
              <a:buChar char="ü"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5" descr="access info_no_link_be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6407150"/>
            <a:ext cx="685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279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"/>
            <a:ext cx="7848600" cy="6019800"/>
          </a:xfrm>
        </p:spPr>
        <p:txBody>
          <a:bodyPr/>
          <a:lstStyle/>
          <a:p>
            <a:pPr>
              <a:buNone/>
            </a:pPr>
            <a:endParaRPr lang="en-GB" sz="2800" dirty="0" smtClean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None/>
            </a:pPr>
            <a:r>
              <a:rPr lang="en-GB" sz="4400" dirty="0" smtClean="0">
                <a:solidFill>
                  <a:srgbClr val="C00000"/>
                </a:solidFill>
              </a:rPr>
              <a:t>Right of Access to Information</a:t>
            </a:r>
          </a:p>
          <a:p>
            <a:pPr>
              <a:spcBef>
                <a:spcPts val="1200"/>
              </a:spcBef>
              <a:buNone/>
            </a:pPr>
            <a:endParaRPr lang="en-GB" sz="1100" dirty="0" smtClean="0">
              <a:solidFill>
                <a:srgbClr val="C00000"/>
              </a:solidFill>
            </a:endParaRPr>
          </a:p>
          <a:p>
            <a:pPr marL="536575" indent="-536575">
              <a:buFont typeface="Wingdings" pitchFamily="2" charset="2"/>
              <a:buChar char="ü"/>
            </a:pPr>
            <a:r>
              <a:rPr lang="en-US" sz="3600" dirty="0" smtClean="0"/>
              <a:t>Jurisprudence European Court of Human Rights</a:t>
            </a:r>
          </a:p>
          <a:p>
            <a:pPr marL="536575" indent="-536575">
              <a:buFont typeface="Wingdings" pitchFamily="2" charset="2"/>
              <a:buChar char="ü"/>
            </a:pPr>
            <a:r>
              <a:rPr lang="en-US" sz="3600" dirty="0" smtClean="0"/>
              <a:t>Jurisprudence European Court of Justice</a:t>
            </a:r>
          </a:p>
          <a:p>
            <a:pPr marL="536575" indent="-536575">
              <a:buFont typeface="Wingdings" pitchFamily="2" charset="2"/>
              <a:buChar char="ü"/>
            </a:pPr>
            <a:r>
              <a:rPr lang="en-US" sz="3600" dirty="0" smtClean="0"/>
              <a:t>Council of Europe Convention on Access to Official Documents </a:t>
            </a:r>
            <a:endParaRPr lang="en-GB" dirty="0" smtClean="0"/>
          </a:p>
          <a:p>
            <a:pPr marL="536575" indent="-536575">
              <a:buFont typeface="Wingdings"/>
              <a:buChar char="ü"/>
            </a:pPr>
            <a:endParaRPr lang="en-GB" dirty="0" smtClean="0"/>
          </a:p>
          <a:p>
            <a:pPr marL="536575" indent="-536575">
              <a:buNone/>
            </a:pPr>
            <a:endParaRPr lang="en-GB" dirty="0" smtClean="0"/>
          </a:p>
          <a:p>
            <a:pPr marL="536575" indent="-536575">
              <a:buFont typeface="Wingdings" pitchFamily="2" charset="2"/>
              <a:buChar char="ü"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5" descr="access info_no_link_be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6407150"/>
            <a:ext cx="685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0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"/>
            <a:ext cx="7848600" cy="6019800"/>
          </a:xfrm>
        </p:spPr>
        <p:txBody>
          <a:bodyPr/>
          <a:lstStyle/>
          <a:p>
            <a:pPr>
              <a:buNone/>
            </a:pPr>
            <a:endParaRPr lang="en-GB" sz="2800" dirty="0" smtClean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None/>
            </a:pPr>
            <a:r>
              <a:rPr lang="en-GB" sz="4400" dirty="0" smtClean="0">
                <a:solidFill>
                  <a:srgbClr val="C00000"/>
                </a:solidFill>
              </a:rPr>
              <a:t>Five Concerns / Recommendations</a:t>
            </a:r>
            <a:endParaRPr lang="en-GB" sz="4400" dirty="0" smtClean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None/>
            </a:pPr>
            <a:endParaRPr lang="en-GB" sz="110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 smtClean="0"/>
              <a:t>Law must apply to all information</a:t>
            </a:r>
            <a:endParaRPr lang="en-GB" sz="3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/>
              <a:t>LFAI law must prevail over other laws</a:t>
            </a:r>
            <a:endParaRPr lang="en-GB" sz="3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/>
              <a:t>Exceptions must be limited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/>
              <a:t>Strengthen proactive publication on decision making and accountability</a:t>
            </a:r>
            <a:endParaRPr lang="en-GB" sz="3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 smtClean="0"/>
              <a:t>Re-engage Open Government Partnership </a:t>
            </a:r>
            <a:endParaRPr lang="en-GB" sz="3000" dirty="0" smtClean="0"/>
          </a:p>
          <a:p>
            <a:pPr marL="536575" indent="-536575">
              <a:buFont typeface="Wingdings"/>
              <a:buChar char="ü"/>
            </a:pPr>
            <a:endParaRPr lang="en-GB" dirty="0" smtClean="0"/>
          </a:p>
          <a:p>
            <a:pPr marL="536575" indent="-536575">
              <a:buFont typeface="Wingdings"/>
              <a:buChar char="ü"/>
            </a:pPr>
            <a:endParaRPr lang="en-GB" dirty="0" smtClean="0"/>
          </a:p>
          <a:p>
            <a:pPr marL="536575" indent="-536575">
              <a:buNone/>
            </a:pPr>
            <a:endParaRPr lang="en-GB" dirty="0" smtClean="0"/>
          </a:p>
          <a:p>
            <a:pPr marL="536575" indent="-536575">
              <a:buFont typeface="Wingdings" pitchFamily="2" charset="2"/>
              <a:buChar char="ü"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5" descr="access info_no_link_be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6407150"/>
            <a:ext cx="685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80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92075"/>
          </a:xfrm>
        </p:spPr>
        <p:txBody>
          <a:bodyPr/>
          <a:lstStyle/>
          <a:p>
            <a:pPr eaLnBrk="1" hangingPunct="1"/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>
                <a:solidFill>
                  <a:srgbClr val="0E159A"/>
                </a:solidFill>
              </a:rPr>
              <a:t/>
            </a:r>
            <a:br>
              <a:rPr lang="es-CL" altLang="en-US" sz="4800" i="1" dirty="0">
                <a:solidFill>
                  <a:srgbClr val="0E159A"/>
                </a:solidFill>
              </a:rPr>
            </a:br>
            <a:r>
              <a:rPr lang="es-CL" altLang="en-US" sz="5400" b="1" i="1" dirty="0" err="1" smtClean="0">
                <a:solidFill>
                  <a:srgbClr val="C00000"/>
                </a:solidFill>
              </a:rPr>
              <a:t>Hvala</a:t>
            </a:r>
            <a:r>
              <a:rPr lang="es-CL" altLang="en-US" sz="5400" b="1" i="1" dirty="0" smtClean="0">
                <a:solidFill>
                  <a:srgbClr val="C00000"/>
                </a:solidFill>
              </a:rPr>
              <a:t> !</a:t>
            </a:r>
            <a:br>
              <a:rPr lang="es-CL" altLang="en-US" sz="5400" b="1" i="1" dirty="0" smtClean="0">
                <a:solidFill>
                  <a:srgbClr val="C00000"/>
                </a:solidFill>
              </a:rPr>
            </a:br>
            <a:r>
              <a:rPr lang="es-CL" altLang="en-US" sz="5400" b="1" i="1" dirty="0" err="1" smtClean="0">
                <a:solidFill>
                  <a:srgbClr val="C00000"/>
                </a:solidFill>
              </a:rPr>
              <a:t>Thank</a:t>
            </a:r>
            <a:r>
              <a:rPr lang="es-CL" altLang="en-US" sz="5400" b="1" i="1" dirty="0" smtClean="0">
                <a:solidFill>
                  <a:srgbClr val="C00000"/>
                </a:solidFill>
              </a:rPr>
              <a:t> </a:t>
            </a:r>
            <a:r>
              <a:rPr lang="es-CL" altLang="en-US" sz="5400" b="1" i="1" dirty="0" err="1" smtClean="0">
                <a:solidFill>
                  <a:srgbClr val="C00000"/>
                </a:solidFill>
              </a:rPr>
              <a:t>you</a:t>
            </a:r>
            <a:r>
              <a:rPr lang="es-CL" altLang="en-US" sz="5400" b="1" i="1" dirty="0" smtClean="0">
                <a:solidFill>
                  <a:srgbClr val="C00000"/>
                </a:solidFill>
              </a:rPr>
              <a:t>!</a:t>
            </a:r>
            <a:br>
              <a:rPr lang="es-CL" altLang="en-US" sz="5400" b="1" i="1" dirty="0" smtClean="0">
                <a:solidFill>
                  <a:srgbClr val="C00000"/>
                </a:solidFill>
              </a:rPr>
            </a:b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070C0"/>
                </a:solidFill>
              </a:rPr>
              <a:t>helen@access-info.org</a:t>
            </a:r>
            <a:r>
              <a:rPr lang="es-CL" altLang="en-US" sz="4800" i="1" dirty="0" smtClean="0">
                <a:solidFill>
                  <a:srgbClr val="0E159A"/>
                </a:solidFill>
              </a:rPr>
              <a:t/>
            </a:r>
            <a:br>
              <a:rPr lang="es-CL" altLang="en-US" sz="4800" i="1" dirty="0" smtClean="0">
                <a:solidFill>
                  <a:srgbClr val="0E159A"/>
                </a:solidFill>
              </a:rPr>
            </a:br>
            <a:r>
              <a:rPr lang="es-CL" altLang="en-US" sz="4800" i="1" dirty="0" smtClean="0">
                <a:solidFill>
                  <a:srgbClr val="0066CC"/>
                </a:solidFill>
              </a:rPr>
              <a:t>@</a:t>
            </a:r>
            <a:r>
              <a:rPr lang="es-CL" altLang="en-US" sz="4800" i="1" dirty="0" err="1" smtClean="0">
                <a:solidFill>
                  <a:srgbClr val="0066CC"/>
                </a:solidFill>
              </a:rPr>
              <a:t>helen_access</a:t>
            </a:r>
            <a:r>
              <a:rPr lang="es-CL" altLang="en-US" sz="4800" i="1" dirty="0" smtClean="0">
                <a:solidFill>
                  <a:srgbClr val="0066CC"/>
                </a:solidFill>
              </a:rPr>
              <a:t> </a:t>
            </a:r>
            <a:endParaRPr lang="en-US" altLang="en-US" sz="4800" i="1" dirty="0" smtClean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10266</TotalTime>
  <Words>114</Words>
  <Application>Microsoft Office PowerPoint</Application>
  <PresentationFormat>On-screen Show (4:3)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Georgia</vt:lpstr>
      <vt:lpstr>Wingdings</vt:lpstr>
      <vt:lpstr>Default Design</vt:lpstr>
      <vt:lpstr>PowerPoint Presentation</vt:lpstr>
      <vt:lpstr>2018</vt:lpstr>
      <vt:lpstr>PowerPoint Presentation</vt:lpstr>
      <vt:lpstr>PowerPoint Presentation</vt:lpstr>
      <vt:lpstr>PowerPoint Presentation</vt:lpstr>
      <vt:lpstr>         Hvala ! Thank you!  helen@access-info.org @helen_access </vt:lpstr>
    </vt:vector>
  </TitlesOfParts>
  <Company>...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FOI MONITORING</dc:title>
  <dc:creator>Helen D</dc:creator>
  <cp:lastModifiedBy>Helen</cp:lastModifiedBy>
  <cp:revision>2166</cp:revision>
  <dcterms:created xsi:type="dcterms:W3CDTF">2004-02-01T20:25:33Z</dcterms:created>
  <dcterms:modified xsi:type="dcterms:W3CDTF">2018-06-12T07:39:09Z</dcterms:modified>
</cp:coreProperties>
</file>