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906000" cy="6858000" type="A4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 autoAdjust="0"/>
    <p:restoredTop sz="94725" autoAdjust="0"/>
  </p:normalViewPr>
  <p:slideViewPr>
    <p:cSldViewPr>
      <p:cViewPr varScale="1">
        <p:scale>
          <a:sx n="83" d="100"/>
          <a:sy n="83" d="100"/>
        </p:scale>
        <p:origin x="-1229" y="-77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7B855D-84BE-4E44-86AB-06196FBC0B83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3D8668-A071-4BBB-9906-E9BCDE19B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471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D8668-A071-4BBB-9906-E9BCDE19BB8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453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1D969-4D7B-4DCE-B51F-AE7B1640EE61}" type="datetimeFigureOut">
              <a:rPr lang="sr-Latn-ME" smtClean="0"/>
              <a:t>11.6.2018.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F56A-40D3-48FD-A7BF-FD14C10F7B4A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60702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1D969-4D7B-4DCE-B51F-AE7B1640EE61}" type="datetimeFigureOut">
              <a:rPr lang="sr-Latn-ME" smtClean="0"/>
              <a:t>11.6.2018.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F56A-40D3-48FD-A7BF-FD14C10F7B4A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807005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1D969-4D7B-4DCE-B51F-AE7B1640EE61}" type="datetimeFigureOut">
              <a:rPr lang="sr-Latn-ME" smtClean="0"/>
              <a:t>11.6.2018.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F56A-40D3-48FD-A7BF-FD14C10F7B4A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177049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1D969-4D7B-4DCE-B51F-AE7B1640EE61}" type="datetimeFigureOut">
              <a:rPr lang="sr-Latn-ME" smtClean="0"/>
              <a:t>11.6.2018.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F56A-40D3-48FD-A7BF-FD14C10F7B4A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541242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1D969-4D7B-4DCE-B51F-AE7B1640EE61}" type="datetimeFigureOut">
              <a:rPr lang="sr-Latn-ME" smtClean="0"/>
              <a:t>11.6.2018.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F56A-40D3-48FD-A7BF-FD14C10F7B4A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749692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1D969-4D7B-4DCE-B51F-AE7B1640EE61}" type="datetimeFigureOut">
              <a:rPr lang="sr-Latn-ME" smtClean="0"/>
              <a:t>11.6.2018.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F56A-40D3-48FD-A7BF-FD14C10F7B4A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450762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1D969-4D7B-4DCE-B51F-AE7B1640EE61}" type="datetimeFigureOut">
              <a:rPr lang="sr-Latn-ME" smtClean="0"/>
              <a:t>11.6.2018.</a:t>
            </a:fld>
            <a:endParaRPr lang="sr-Latn-M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F56A-40D3-48FD-A7BF-FD14C10F7B4A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861101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1D969-4D7B-4DCE-B51F-AE7B1640EE61}" type="datetimeFigureOut">
              <a:rPr lang="sr-Latn-ME" smtClean="0"/>
              <a:t>11.6.2018.</a:t>
            </a:fld>
            <a:endParaRPr lang="sr-Latn-M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F56A-40D3-48FD-A7BF-FD14C10F7B4A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592296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1D969-4D7B-4DCE-B51F-AE7B1640EE61}" type="datetimeFigureOut">
              <a:rPr lang="sr-Latn-ME" smtClean="0"/>
              <a:t>11.6.2018.</a:t>
            </a:fld>
            <a:endParaRPr lang="sr-Latn-M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F56A-40D3-48FD-A7BF-FD14C10F7B4A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257242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1D969-4D7B-4DCE-B51F-AE7B1640EE61}" type="datetimeFigureOut">
              <a:rPr lang="sr-Latn-ME" smtClean="0"/>
              <a:t>11.6.2018.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F56A-40D3-48FD-A7BF-FD14C10F7B4A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660647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M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1D969-4D7B-4DCE-B51F-AE7B1640EE61}" type="datetimeFigureOut">
              <a:rPr lang="sr-Latn-ME" smtClean="0"/>
              <a:t>11.6.2018.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F56A-40D3-48FD-A7BF-FD14C10F7B4A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982665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1D969-4D7B-4DCE-B51F-AE7B1640EE61}" type="datetimeFigureOut">
              <a:rPr lang="sr-Latn-ME" smtClean="0"/>
              <a:t>11.6.2018.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0F56A-40D3-48FD-A7BF-FD14C10F7B4A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256400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37"/>
          <a:stretch/>
        </p:blipFill>
        <p:spPr>
          <a:xfrm>
            <a:off x="-1" y="2"/>
            <a:ext cx="9947487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71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39430" y="1227319"/>
            <a:ext cx="828092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 err="1" smtClean="0"/>
              <a:t>Zakon</a:t>
            </a:r>
            <a:r>
              <a:rPr lang="en-US" sz="3400" b="1" dirty="0" smtClean="0"/>
              <a:t> o </a:t>
            </a:r>
            <a:r>
              <a:rPr lang="en-US" sz="3400" b="1" dirty="0" err="1" smtClean="0"/>
              <a:t>slobodnom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pristupu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informacijama</a:t>
            </a:r>
            <a:r>
              <a:rPr lang="en-US" sz="3400" b="1" dirty="0" smtClean="0"/>
              <a:t> </a:t>
            </a:r>
            <a:r>
              <a:rPr lang="en-US" sz="3400" b="1" i="1" dirty="0" err="1" smtClean="0">
                <a:solidFill>
                  <a:srgbClr val="C00000"/>
                </a:solidFill>
              </a:rPr>
              <a:t>izmijenjen</a:t>
            </a:r>
            <a:r>
              <a:rPr lang="en-US" sz="3400" b="1" i="1" dirty="0" smtClean="0">
                <a:solidFill>
                  <a:srgbClr val="C00000"/>
                </a:solidFill>
              </a:rPr>
              <a:t> </a:t>
            </a:r>
            <a:r>
              <a:rPr lang="en-US" sz="3400" b="1" i="1" dirty="0" err="1" smtClean="0">
                <a:solidFill>
                  <a:srgbClr val="C00000"/>
                </a:solidFill>
              </a:rPr>
              <a:t>daleko</a:t>
            </a:r>
            <a:r>
              <a:rPr lang="en-US" sz="3400" b="1" i="1" dirty="0" smtClean="0">
                <a:solidFill>
                  <a:srgbClr val="C00000"/>
                </a:solidFill>
              </a:rPr>
              <a:t> od o</a:t>
            </a:r>
            <a:r>
              <a:rPr lang="sr-Latn-ME" sz="3400" b="1" i="1" dirty="0" smtClean="0">
                <a:solidFill>
                  <a:srgbClr val="C00000"/>
                </a:solidFill>
              </a:rPr>
              <a:t>čiju javnosti</a:t>
            </a:r>
          </a:p>
          <a:p>
            <a:pPr algn="ctr"/>
            <a:endParaRPr lang="sr-Latn-ME" sz="2800" dirty="0"/>
          </a:p>
          <a:p>
            <a:pPr algn="ctr"/>
            <a:endParaRPr lang="sr-Latn-ME" sz="2800" dirty="0" smtClean="0"/>
          </a:p>
          <a:p>
            <a:pPr algn="ctr"/>
            <a:endParaRPr lang="sr-Latn-ME" sz="2800" dirty="0"/>
          </a:p>
          <a:p>
            <a:pPr algn="ctr"/>
            <a:endParaRPr lang="sr-Latn-ME" sz="2800" dirty="0" smtClean="0"/>
          </a:p>
          <a:p>
            <a:pPr algn="ctr"/>
            <a:endParaRPr lang="en-US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7073" y="3337833"/>
            <a:ext cx="7825634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23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4568" y="908720"/>
            <a:ext cx="8420100" cy="1470025"/>
          </a:xfrm>
        </p:spPr>
        <p:txBody>
          <a:bodyPr>
            <a:normAutofit fontScale="90000"/>
          </a:bodyPr>
          <a:lstStyle/>
          <a:p>
            <a:r>
              <a:rPr lang="sr-Latn-ME" sz="3400" b="1" dirty="0" smtClean="0">
                <a:latin typeface="Trebuchet MS" panose="020B0603020202020204" pitchFamily="34" charset="0"/>
              </a:rPr>
              <a:t/>
            </a:r>
            <a:br>
              <a:rPr lang="sr-Latn-ME" sz="3400" b="1" dirty="0" smtClean="0">
                <a:latin typeface="Trebuchet MS" panose="020B0603020202020204" pitchFamily="34" charset="0"/>
              </a:rPr>
            </a:br>
            <a:r>
              <a:rPr lang="sr-Latn-ME" sz="3400" b="1" dirty="0">
                <a:latin typeface="Trebuchet MS" panose="020B0603020202020204" pitchFamily="34" charset="0"/>
              </a:rPr>
              <a:t/>
            </a:r>
            <a:br>
              <a:rPr lang="sr-Latn-ME" sz="3400" b="1" dirty="0">
                <a:latin typeface="Trebuchet MS" panose="020B0603020202020204" pitchFamily="34" charset="0"/>
              </a:rPr>
            </a:br>
            <a:r>
              <a:rPr lang="sr-Latn-ME" sz="3400" b="1" dirty="0" smtClean="0">
                <a:latin typeface="Trebuchet MS" panose="020B0603020202020204" pitchFamily="34" charset="0"/>
              </a:rPr>
              <a:t/>
            </a:r>
            <a:br>
              <a:rPr lang="sr-Latn-ME" sz="3400" b="1" dirty="0" smtClean="0">
                <a:latin typeface="Trebuchet MS" panose="020B0603020202020204" pitchFamily="34" charset="0"/>
              </a:rPr>
            </a:br>
            <a:r>
              <a:rPr lang="en-US" sz="3400" b="1" i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/>
            </a:r>
            <a:br>
              <a:rPr lang="en-US" sz="3400" b="1" i="1" dirty="0" smtClean="0">
                <a:solidFill>
                  <a:srgbClr val="C00000"/>
                </a:solidFill>
                <a:latin typeface="Trebuchet MS" panose="020B0603020202020204" pitchFamily="34" charset="0"/>
              </a:rPr>
            </a:br>
            <a:r>
              <a:rPr lang="en-US" sz="3400" b="1" i="1" dirty="0" err="1" smtClean="0">
                <a:solidFill>
                  <a:srgbClr val="C00000"/>
                </a:solidFill>
                <a:latin typeface="Trebuchet MS" panose="020B0603020202020204" pitchFamily="34" charset="0"/>
              </a:rPr>
              <a:t>Progla</a:t>
            </a:r>
            <a:r>
              <a:rPr lang="sr-Latn-ME" sz="3400" b="1" i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šavanje tajnom bez obrazloženja</a:t>
            </a:r>
            <a:r>
              <a:rPr lang="en-US" sz="3400" b="1" i="1" dirty="0">
                <a:solidFill>
                  <a:srgbClr val="C00000"/>
                </a:solidFill>
                <a:latin typeface="Trebuchet MS" panose="020B0603020202020204" pitchFamily="34" charset="0"/>
              </a:rPr>
              <a:t/>
            </a:r>
            <a:br>
              <a:rPr lang="en-US" sz="3400" b="1" i="1" dirty="0">
                <a:solidFill>
                  <a:srgbClr val="C00000"/>
                </a:solidFill>
                <a:latin typeface="Trebuchet MS" panose="020B0603020202020204" pitchFamily="34" charset="0"/>
              </a:rPr>
            </a:br>
            <a:r>
              <a:rPr lang="en-US" sz="3200" dirty="0"/>
              <a:t/>
            </a:r>
            <a:br>
              <a:rPr lang="en-US" sz="3200" dirty="0"/>
            </a:br>
            <a:r>
              <a:rPr lang="sr-Latn-ME" sz="3400" b="1" dirty="0" smtClean="0">
                <a:latin typeface="Trebuchet MS" panose="020B0603020202020204" pitchFamily="34" charset="0"/>
              </a:rPr>
              <a:t/>
            </a:r>
            <a:br>
              <a:rPr lang="sr-Latn-ME" sz="3400" b="1" dirty="0" smtClean="0">
                <a:latin typeface="Trebuchet MS" panose="020B0603020202020204" pitchFamily="34" charset="0"/>
              </a:rPr>
            </a:br>
            <a:r>
              <a:rPr lang="sr-Latn-ME" sz="3400" b="1" dirty="0">
                <a:latin typeface="Trebuchet MS" panose="020B0603020202020204" pitchFamily="34" charset="0"/>
              </a:rPr>
              <a:t/>
            </a:r>
            <a:br>
              <a:rPr lang="sr-Latn-ME" sz="3400" b="1" dirty="0">
                <a:latin typeface="Trebuchet MS" panose="020B0603020202020204" pitchFamily="34" charset="0"/>
              </a:rPr>
            </a:br>
            <a:endParaRPr lang="en-US" sz="3200" b="1" i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6576" y="2348880"/>
            <a:ext cx="8424936" cy="3505944"/>
          </a:xfrm>
        </p:spPr>
        <p:txBody>
          <a:bodyPr>
            <a:normAutofit/>
          </a:bodyPr>
          <a:lstStyle/>
          <a:p>
            <a:pPr algn="just"/>
            <a:r>
              <a:rPr lang="en-US" sz="2900" i="1" dirty="0" smtClean="0">
                <a:solidFill>
                  <a:srgbClr val="000000"/>
                </a:solidFill>
                <a:latin typeface="Times New Roman"/>
              </a:rPr>
              <a:t> </a:t>
            </a:r>
            <a:endParaRPr lang="sr-Latn-ME" sz="2900" i="1" dirty="0" smtClean="0">
              <a:solidFill>
                <a:srgbClr val="000000"/>
              </a:solidFill>
              <a:latin typeface="Times New Roman"/>
            </a:endParaRPr>
          </a:p>
          <a:p>
            <a:pPr algn="just"/>
            <a:r>
              <a:rPr lang="en-US" sz="2800" i="1" dirty="0" smtClean="0">
                <a:solidFill>
                  <a:srgbClr val="000000"/>
                </a:solidFill>
                <a:latin typeface="Times New Roman"/>
              </a:rPr>
              <a:t>“</a:t>
            </a:r>
            <a:r>
              <a:rPr lang="sr-Latn-ME" sz="2800" i="1" dirty="0" smtClean="0">
                <a:solidFill>
                  <a:srgbClr val="000000"/>
                </a:solidFill>
                <a:latin typeface="Times New Roman"/>
              </a:rPr>
              <a:t>O</a:t>
            </a:r>
            <a:r>
              <a:rPr lang="en-US" sz="2800" i="1" dirty="0" err="1" smtClean="0">
                <a:solidFill>
                  <a:srgbClr val="000000"/>
                </a:solidFill>
                <a:latin typeface="Times New Roman"/>
              </a:rPr>
              <a:t>dredbe</a:t>
            </a:r>
            <a:r>
              <a:rPr lang="en-US" sz="2800" i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800" i="1" dirty="0" err="1" smtClean="0">
                <a:solidFill>
                  <a:srgbClr val="000000"/>
                </a:solidFill>
                <a:latin typeface="Times New Roman"/>
              </a:rPr>
              <a:t>ovog</a:t>
            </a:r>
            <a:r>
              <a:rPr lang="en-US" sz="2800" i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800" i="1" dirty="0" err="1" smtClean="0">
                <a:solidFill>
                  <a:srgbClr val="000000"/>
                </a:solidFill>
                <a:latin typeface="Times New Roman"/>
              </a:rPr>
              <a:t>Zakona</a:t>
            </a:r>
            <a:r>
              <a:rPr lang="en-US" sz="2800" i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/>
              </a:rPr>
              <a:t>ne </a:t>
            </a:r>
            <a:r>
              <a:rPr lang="en-US" sz="2800" b="1" i="1" dirty="0" err="1" smtClean="0">
                <a:solidFill>
                  <a:srgbClr val="000000"/>
                </a:solidFill>
                <a:latin typeface="Times New Roman"/>
              </a:rPr>
              <a:t>primjenjuju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800" i="1" dirty="0" smtClean="0">
                <a:solidFill>
                  <a:srgbClr val="000000"/>
                </a:solidFill>
                <a:latin typeface="Times New Roman"/>
              </a:rPr>
              <a:t>se </a:t>
            </a:r>
            <a:r>
              <a:rPr lang="en-US" sz="2800" i="1" dirty="0" err="1" smtClean="0">
                <a:solidFill>
                  <a:srgbClr val="000000"/>
                </a:solidFill>
                <a:latin typeface="Times New Roman"/>
              </a:rPr>
              <a:t>na</a:t>
            </a:r>
            <a:r>
              <a:rPr lang="en-US" sz="2800" i="1" dirty="0" smtClean="0">
                <a:solidFill>
                  <a:srgbClr val="000000"/>
                </a:solidFill>
                <a:latin typeface="Times New Roman"/>
              </a:rPr>
              <a:t>: </a:t>
            </a:r>
            <a:endParaRPr lang="en-US" sz="2800" i="1" dirty="0">
              <a:solidFill>
                <a:srgbClr val="000000"/>
              </a:solidFill>
              <a:latin typeface="Times New Roman"/>
            </a:endParaRPr>
          </a:p>
          <a:p>
            <a:pPr algn="just"/>
            <a:r>
              <a:rPr lang="pl-PL" sz="2800" i="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pl-PL" sz="2800" b="1" i="1" dirty="0" smtClean="0">
                <a:solidFill>
                  <a:srgbClr val="000000"/>
                </a:solidFill>
                <a:latin typeface="Times New Roman"/>
              </a:rPr>
              <a:t>informacije </a:t>
            </a:r>
            <a:r>
              <a:rPr lang="pl-PL" sz="2800" b="1" i="1" dirty="0">
                <a:solidFill>
                  <a:srgbClr val="000000"/>
                </a:solidFill>
                <a:latin typeface="Times New Roman"/>
              </a:rPr>
              <a:t>za koje postoji obaveza čuvanja tajne, </a:t>
            </a:r>
            <a:r>
              <a:rPr lang="pl-PL" sz="2800" i="1" dirty="0">
                <a:solidFill>
                  <a:srgbClr val="000000"/>
                </a:solidFill>
                <a:latin typeface="Times New Roman"/>
              </a:rPr>
              <a:t>u skladu sa zakonom koji uređuje oblast tajnih </a:t>
            </a:r>
            <a:r>
              <a:rPr lang="pl-PL" sz="2800" i="1" dirty="0" smtClean="0">
                <a:solidFill>
                  <a:srgbClr val="000000"/>
                </a:solidFill>
                <a:latin typeface="Times New Roman"/>
              </a:rPr>
              <a:t>podataka</a:t>
            </a:r>
            <a:r>
              <a:rPr lang="en-US" sz="2800" i="1" dirty="0" smtClean="0">
                <a:solidFill>
                  <a:srgbClr val="000000"/>
                </a:solidFill>
                <a:latin typeface="Times New Roman"/>
              </a:rPr>
              <a:t>.”</a:t>
            </a:r>
            <a:endParaRPr lang="sr-Latn-ME" sz="2800" i="1" dirty="0" smtClean="0">
              <a:solidFill>
                <a:srgbClr val="000000"/>
              </a:solidFill>
              <a:latin typeface="Times New Roman"/>
            </a:endParaRPr>
          </a:p>
          <a:p>
            <a:pPr algn="just"/>
            <a:endParaRPr lang="sr-Latn-ME" sz="1600" i="1" dirty="0" smtClean="0">
              <a:solidFill>
                <a:srgbClr val="000000"/>
              </a:solidFill>
              <a:latin typeface="Times New Roman"/>
            </a:endParaRPr>
          </a:p>
          <a:p>
            <a:pPr algn="just"/>
            <a:r>
              <a:rPr lang="sr-Latn-ME" sz="1600" i="1" dirty="0" smtClean="0">
                <a:solidFill>
                  <a:srgbClr val="000000"/>
                </a:solidFill>
                <a:latin typeface="Times New Roman"/>
              </a:rPr>
              <a:t>                                                               </a:t>
            </a:r>
          </a:p>
          <a:p>
            <a:pPr algn="r"/>
            <a:r>
              <a:rPr lang="sr-Latn-ME" sz="1600" i="1" dirty="0" smtClean="0">
                <a:solidFill>
                  <a:srgbClr val="000000"/>
                </a:solidFill>
                <a:latin typeface="Times New Roman"/>
              </a:rPr>
              <a:t>čl. 1 st. 2 tač. 2 Zakona o slobodnom pristupu informacijama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196331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b="1" i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/>
            </a:r>
            <a:br>
              <a:rPr lang="sr-Latn-ME" b="1" i="1" dirty="0" smtClean="0">
                <a:solidFill>
                  <a:srgbClr val="C00000"/>
                </a:solidFill>
                <a:latin typeface="Trebuchet MS" panose="020B0603020202020204" pitchFamily="34" charset="0"/>
              </a:rPr>
            </a:br>
            <a:r>
              <a:rPr lang="sr-Latn-ME" b="1" i="1" dirty="0">
                <a:solidFill>
                  <a:srgbClr val="C00000"/>
                </a:solidFill>
                <a:latin typeface="Trebuchet MS" panose="020B0603020202020204" pitchFamily="34" charset="0"/>
              </a:rPr>
              <a:t/>
            </a:r>
            <a:br>
              <a:rPr lang="sr-Latn-ME" b="1" i="1" dirty="0">
                <a:solidFill>
                  <a:srgbClr val="C00000"/>
                </a:solidFill>
                <a:latin typeface="Trebuchet MS" panose="020B0603020202020204" pitchFamily="34" charset="0"/>
              </a:rPr>
            </a:br>
            <a:r>
              <a:rPr lang="sr-Latn-ME" b="1" i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/>
            </a:r>
            <a:br>
              <a:rPr lang="sr-Latn-ME" b="1" i="1" dirty="0" smtClean="0">
                <a:solidFill>
                  <a:srgbClr val="C00000"/>
                </a:solidFill>
                <a:latin typeface="Trebuchet MS" panose="020B0603020202020204" pitchFamily="34" charset="0"/>
              </a:rPr>
            </a:b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8584" y="1052736"/>
            <a:ext cx="7200800" cy="3628997"/>
          </a:xfrm>
        </p:spPr>
        <p:txBody>
          <a:bodyPr/>
          <a:lstStyle/>
          <a:p>
            <a:pPr marL="0" indent="0">
              <a:buNone/>
            </a:pPr>
            <a:endParaRPr lang="sr-Latn-ME" dirty="0"/>
          </a:p>
          <a:p>
            <a:pPr marL="0" indent="0">
              <a:buNone/>
            </a:pPr>
            <a:r>
              <a:rPr lang="sr-Latn-ME" sz="3600" b="1" dirty="0" smtClean="0"/>
              <a:t>Sporna odredba </a:t>
            </a:r>
            <a:r>
              <a:rPr lang="sr-Latn-ME" sz="3600" b="1" dirty="0" smtClean="0">
                <a:solidFill>
                  <a:srgbClr val="C00000"/>
                </a:solidFill>
              </a:rPr>
              <a:t>suprotna</a:t>
            </a:r>
            <a:r>
              <a:rPr lang="sr-Latn-ME" sz="3600" b="1" dirty="0" smtClean="0"/>
              <a:t>:</a:t>
            </a:r>
          </a:p>
          <a:p>
            <a:pPr marL="0" indent="0">
              <a:buNone/>
            </a:pPr>
            <a:endParaRPr lang="sr-Latn-ME" dirty="0" smtClean="0"/>
          </a:p>
          <a:p>
            <a:r>
              <a:rPr lang="sr-Latn-ME" b="1" dirty="0" smtClean="0">
                <a:solidFill>
                  <a:srgbClr val="C00000"/>
                </a:solidFill>
              </a:rPr>
              <a:t>Ustavu Crne Gore</a:t>
            </a:r>
          </a:p>
          <a:p>
            <a:r>
              <a:rPr lang="sr-Latn-ME" b="1" dirty="0" smtClean="0">
                <a:solidFill>
                  <a:srgbClr val="C00000"/>
                </a:solidFill>
              </a:rPr>
              <a:t>Međunarodnim konvencijama</a:t>
            </a:r>
          </a:p>
          <a:p>
            <a:r>
              <a:rPr lang="sr-Latn-ME" b="1" dirty="0" smtClean="0">
                <a:solidFill>
                  <a:srgbClr val="C00000"/>
                </a:solidFill>
              </a:rPr>
              <a:t>Preporukama Evropske Unije</a:t>
            </a:r>
          </a:p>
        </p:txBody>
      </p:sp>
    </p:spTree>
    <p:extLst>
      <p:ext uri="{BB962C8B-B14F-4D97-AF65-F5344CB8AC3E}">
        <p14:creationId xmlns:p14="http://schemas.microsoft.com/office/powerpoint/2010/main" val="196943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2600" y="980728"/>
            <a:ext cx="8058100" cy="936104"/>
          </a:xfrm>
        </p:spPr>
        <p:txBody>
          <a:bodyPr>
            <a:normAutofit fontScale="90000"/>
          </a:bodyPr>
          <a:lstStyle/>
          <a:p>
            <a:pPr algn="just"/>
            <a:r>
              <a:rPr lang="sr-Latn-ME" b="1" dirty="0" smtClean="0"/>
              <a:t/>
            </a:r>
            <a:br>
              <a:rPr lang="sr-Latn-ME" b="1" dirty="0" smtClean="0"/>
            </a:br>
            <a:r>
              <a:rPr lang="sr-Latn-ME" b="1" dirty="0" smtClean="0"/>
              <a:t/>
            </a:r>
            <a:br>
              <a:rPr lang="sr-Latn-ME" b="1" dirty="0" smtClean="0"/>
            </a:br>
            <a:r>
              <a:rPr lang="sr-Latn-ME" sz="3600" b="1" i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Izmijenjeni Zakon paravan za korupciju</a:t>
            </a:r>
            <a:r>
              <a:rPr lang="en-US" b="1" i="1" dirty="0">
                <a:solidFill>
                  <a:srgbClr val="C00000"/>
                </a:solidFill>
              </a:rPr>
              <a:t/>
            </a:r>
            <a:br>
              <a:rPr lang="en-US" b="1" i="1" dirty="0">
                <a:solidFill>
                  <a:srgbClr val="C00000"/>
                </a:solidFill>
              </a:rPr>
            </a:br>
            <a:r>
              <a:rPr lang="sr-Latn-ME" dirty="0" smtClean="0">
                <a:latin typeface="Trebuchet MS" panose="020B0603020202020204" pitchFamily="34" charset="0"/>
              </a:rPr>
              <a:t/>
            </a:r>
            <a:br>
              <a:rPr lang="sr-Latn-ME" dirty="0" smtClean="0">
                <a:latin typeface="Trebuchet MS" panose="020B0603020202020204" pitchFamily="34" charset="0"/>
              </a:rPr>
            </a:b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2560" y="1708668"/>
            <a:ext cx="8640960" cy="438462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r-Latn-ME" sz="2800" b="1" dirty="0" smtClean="0"/>
          </a:p>
          <a:p>
            <a:pPr marL="0" indent="0">
              <a:buNone/>
            </a:pPr>
            <a:endParaRPr lang="en-US" sz="2800" b="1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6569">
            <a:off x="1368682" y="1844826"/>
            <a:ext cx="3056588" cy="39392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4568" y="5991090"/>
            <a:ext cx="5400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000" i="1" dirty="0" smtClean="0">
                <a:latin typeface="Trebuchet MS" panose="020B0603020202020204" pitchFamily="34" charset="0"/>
              </a:rPr>
              <a:t>*Izod iz rješenja Savjeta za privatizaciju broj: 01-34/2 od 27.01.2015.</a:t>
            </a:r>
            <a:endParaRPr lang="en-US" sz="1000" i="1" dirty="0">
              <a:latin typeface="Trebuchet MS" panose="020B060302020202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255370" y="2452790"/>
            <a:ext cx="7560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869905" y="2108578"/>
            <a:ext cx="1404156" cy="66695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ME" sz="1100" dirty="0" smtClean="0">
                <a:latin typeface="Trebuchet MS" panose="020B0603020202020204" pitchFamily="34" charset="0"/>
              </a:rPr>
              <a:t>Određivanje stepena tajnosti za 13 CG preduzeća</a:t>
            </a:r>
            <a:endParaRPr lang="en-US" sz="1100" dirty="0">
              <a:latin typeface="Trebuchet MS" panose="020B0603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48414" y="2108578"/>
            <a:ext cx="10941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000" dirty="0" smtClean="0">
                <a:latin typeface="Trebuchet MS" panose="020B0603020202020204" pitchFamily="34" charset="0"/>
              </a:rPr>
              <a:t>Januar 2015.</a:t>
            </a:r>
            <a:endParaRPr lang="en-US" sz="1000" dirty="0">
              <a:latin typeface="Trebuchet MS" panose="020B0603020202020204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6248909" y="3815725"/>
            <a:ext cx="7560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7719570" y="2796903"/>
            <a:ext cx="1116124" cy="5760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ME" sz="1100" dirty="0" smtClean="0">
                <a:latin typeface="Trebuchet MS" panose="020B0603020202020204" pitchFamily="34" charset="0"/>
              </a:rPr>
              <a:t>Upravni sud </a:t>
            </a:r>
            <a:r>
              <a:rPr lang="sr-Latn-ME" sz="1100" b="1" dirty="0" smtClean="0">
                <a:latin typeface="Trebuchet MS" panose="020B0603020202020204" pitchFamily="34" charset="0"/>
              </a:rPr>
              <a:t>usvaja tužbe</a:t>
            </a:r>
            <a:endParaRPr lang="en-US" sz="1100" b="1" dirty="0">
              <a:latin typeface="Trebuchet MS" panose="020B0603020202020204" pitchFamily="34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7021061" y="2432556"/>
            <a:ext cx="0" cy="13643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7021061" y="3084935"/>
            <a:ext cx="6819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248909" y="3429000"/>
            <a:ext cx="10744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000" dirty="0" smtClean="0">
                <a:latin typeface="Trebuchet MS" panose="020B0603020202020204" pitchFamily="34" charset="0"/>
              </a:rPr>
              <a:t>Maj 2017.</a:t>
            </a:r>
            <a:endParaRPr lang="en-US" sz="1000" dirty="0">
              <a:latin typeface="Trebuchet MS" panose="020B0603020202020204" pitchFamily="34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7018884" y="3796878"/>
            <a:ext cx="2177" cy="15121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7037670" y="4580474"/>
            <a:ext cx="6819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7719570" y="4292442"/>
            <a:ext cx="1116124" cy="5760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ME" sz="1100" dirty="0" smtClean="0">
                <a:latin typeface="Trebuchet MS" panose="020B0603020202020204" pitchFamily="34" charset="0"/>
              </a:rPr>
              <a:t>Upravni sud </a:t>
            </a:r>
            <a:r>
              <a:rPr lang="sr-Latn-ME" sz="1100" b="1" dirty="0" smtClean="0">
                <a:latin typeface="Trebuchet MS" panose="020B0603020202020204" pitchFamily="34" charset="0"/>
              </a:rPr>
              <a:t>odbacuje tužbe</a:t>
            </a:r>
            <a:endParaRPr lang="en-US" sz="1100" b="1" dirty="0">
              <a:latin typeface="Trebuchet MS" panose="020B0603020202020204" pitchFamily="34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6929703" y="3707712"/>
            <a:ext cx="215934" cy="225344"/>
          </a:xfrm>
          <a:prstGeom prst="ellipse">
            <a:avLst/>
          </a:prstGeom>
          <a:solidFill>
            <a:srgbClr val="C0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26" name="Straight Arrow Connector 25"/>
          <p:cNvCxnSpPr>
            <a:endCxn id="9" idx="1"/>
          </p:cNvCxnSpPr>
          <p:nvPr/>
        </p:nvCxnSpPr>
        <p:spPr>
          <a:xfrm flipV="1">
            <a:off x="4513360" y="2442055"/>
            <a:ext cx="356545" cy="107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6910917" y="2340118"/>
            <a:ext cx="215934" cy="225344"/>
          </a:xfrm>
          <a:prstGeom prst="ellipse">
            <a:avLst/>
          </a:prstGeom>
          <a:solidFill>
            <a:srgbClr val="C0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851214" y="3463401"/>
            <a:ext cx="1404156" cy="66695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ME" sz="1100" dirty="0" smtClean="0">
                <a:latin typeface="Trebuchet MS" panose="020B0603020202020204" pitchFamily="34" charset="0"/>
              </a:rPr>
              <a:t>Izmjene i dopune ZoSPI</a:t>
            </a:r>
            <a:endParaRPr lang="en-US" sz="11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01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528" y="908720"/>
            <a:ext cx="8915400" cy="1143000"/>
          </a:xfrm>
        </p:spPr>
        <p:txBody>
          <a:bodyPr>
            <a:normAutofit/>
          </a:bodyPr>
          <a:lstStyle/>
          <a:p>
            <a:r>
              <a:rPr lang="sr-Latn-ME" sz="3200" b="1" i="1" dirty="0">
                <a:solidFill>
                  <a:srgbClr val="C00000"/>
                </a:solidFill>
                <a:latin typeface="Trebuchet MS" panose="020B0603020202020204" pitchFamily="34" charset="0"/>
              </a:rPr>
              <a:t>Izmijenjeni Zakon paravan za korupciju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8584" y="1700808"/>
            <a:ext cx="8274124" cy="4425358"/>
          </a:xfrm>
        </p:spPr>
        <p:txBody>
          <a:bodyPr/>
          <a:lstStyle/>
          <a:p>
            <a:pPr marL="0" indent="0">
              <a:buNone/>
            </a:pPr>
            <a:endParaRPr lang="sr-Latn-ME" sz="1600" dirty="0"/>
          </a:p>
          <a:p>
            <a:pPr marL="0" indent="0">
              <a:buNone/>
            </a:pPr>
            <a:r>
              <a:rPr lang="sr-Latn-ME" sz="1600" b="1" dirty="0" smtClean="0">
                <a:latin typeface="Trebuchet MS" panose="020B0603020202020204" pitchFamily="34" charset="0"/>
              </a:rPr>
              <a:t>Primjer 1</a:t>
            </a:r>
            <a:r>
              <a:rPr lang="sr-Latn-ME" sz="1600" b="1" dirty="0">
                <a:latin typeface="Trebuchet MS" panose="020B0603020202020204" pitchFamily="34" charset="0"/>
              </a:rPr>
              <a:t> </a:t>
            </a:r>
            <a:r>
              <a:rPr lang="sr-Latn-ME" sz="1600" b="1" dirty="0" smtClean="0">
                <a:latin typeface="Trebuchet MS" panose="020B0603020202020204" pitchFamily="34" charset="0"/>
              </a:rPr>
              <a:t> </a:t>
            </a:r>
            <a:r>
              <a:rPr lang="sr-Latn-ME" sz="1600" dirty="0" smtClean="0">
                <a:latin typeface="Trebuchet MS" panose="020B0603020202020204" pitchFamily="34" charset="0"/>
              </a:rPr>
              <a:t>- </a:t>
            </a:r>
            <a:r>
              <a:rPr lang="sr-Latn-ME" sz="1600" i="1" dirty="0" smtClean="0">
                <a:latin typeface="Trebuchet MS" panose="020B0603020202020204" pitchFamily="34" charset="0"/>
              </a:rPr>
              <a:t>Privatizacija  </a:t>
            </a:r>
            <a:r>
              <a:rPr lang="sr-Latn-ME" sz="1600" i="1" dirty="0">
                <a:latin typeface="Trebuchet MS" panose="020B0603020202020204" pitchFamily="34" charset="0"/>
              </a:rPr>
              <a:t>Ulcinjske </a:t>
            </a:r>
            <a:r>
              <a:rPr lang="sr-Latn-ME" sz="1600" i="1" dirty="0" smtClean="0">
                <a:latin typeface="Trebuchet MS" panose="020B0603020202020204" pitchFamily="34" charset="0"/>
              </a:rPr>
              <a:t> rivijere</a:t>
            </a:r>
          </a:p>
          <a:p>
            <a:pPr marL="0" indent="0">
              <a:buNone/>
            </a:pPr>
            <a:endParaRPr lang="sr-Latn-ME" sz="1600" dirty="0"/>
          </a:p>
          <a:p>
            <a:pPr marL="0" indent="0">
              <a:buNone/>
            </a:pPr>
            <a:endParaRPr lang="sr-Latn-ME" sz="1600" dirty="0" smtClean="0"/>
          </a:p>
          <a:p>
            <a:pPr marL="0" indent="0">
              <a:buNone/>
            </a:pPr>
            <a:endParaRPr lang="sr-Latn-ME" sz="1600" dirty="0" smtClean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365"/>
          <a:stretch/>
        </p:blipFill>
        <p:spPr>
          <a:xfrm>
            <a:off x="2363736" y="2389273"/>
            <a:ext cx="5253560" cy="399205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734816" y="6471740"/>
            <a:ext cx="59046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100" i="1" dirty="0" smtClean="0">
                <a:latin typeface="Trebuchet MS" panose="020B0603020202020204" pitchFamily="34" charset="0"/>
              </a:rPr>
              <a:t>*Izvod iz rješenja Savjeta za privatizaciju UP-167/2-17 od 29.11.2017.</a:t>
            </a:r>
            <a:endParaRPr lang="en-US" sz="1100" i="1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45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5027" y="836712"/>
            <a:ext cx="8915400" cy="1143000"/>
          </a:xfrm>
        </p:spPr>
        <p:txBody>
          <a:bodyPr/>
          <a:lstStyle/>
          <a:p>
            <a:r>
              <a:rPr lang="sr-Latn-ME" sz="3200" b="1" i="1" dirty="0">
                <a:solidFill>
                  <a:srgbClr val="C00000"/>
                </a:solidFill>
                <a:latin typeface="Trebuchet MS" panose="020B0603020202020204" pitchFamily="34" charset="0"/>
              </a:rPr>
              <a:t>Izmijenjeni Zakon paravan za korupciju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6576" y="1772816"/>
            <a:ext cx="8915400" cy="4525963"/>
          </a:xfrm>
        </p:spPr>
        <p:txBody>
          <a:bodyPr/>
          <a:lstStyle/>
          <a:p>
            <a:pPr marL="0" indent="0">
              <a:buNone/>
            </a:pPr>
            <a:r>
              <a:rPr lang="sr-Latn-ME" sz="1600" b="1" dirty="0" smtClean="0">
                <a:latin typeface="Trebuchet MS" panose="020B0603020202020204" pitchFamily="34" charset="0"/>
              </a:rPr>
              <a:t>Primjer 2 </a:t>
            </a:r>
            <a:r>
              <a:rPr lang="sr-Latn-ME" sz="1600" dirty="0" smtClean="0">
                <a:latin typeface="Trebuchet MS" panose="020B0603020202020204" pitchFamily="34" charset="0"/>
              </a:rPr>
              <a:t>– </a:t>
            </a:r>
            <a:r>
              <a:rPr lang="en-US" sz="1600" dirty="0" err="1">
                <a:latin typeface="Trebuchet MS" panose="020B0603020202020204" pitchFamily="34" charset="0"/>
              </a:rPr>
              <a:t>I</a:t>
            </a:r>
            <a:r>
              <a:rPr lang="en-US" sz="1600" dirty="0" err="1" smtClean="0">
                <a:latin typeface="Trebuchet MS" panose="020B0603020202020204" pitchFamily="34" charset="0"/>
              </a:rPr>
              <a:t>zgradnja</a:t>
            </a:r>
            <a:r>
              <a:rPr lang="en-US" sz="1600" dirty="0" smtClean="0">
                <a:latin typeface="Trebuchet MS" panose="020B0603020202020204" pitchFamily="34" charset="0"/>
              </a:rPr>
              <a:t> </a:t>
            </a:r>
            <a:r>
              <a:rPr lang="en-US" sz="1600" dirty="0" err="1" smtClean="0">
                <a:latin typeface="Trebuchet MS" panose="020B0603020202020204" pitchFamily="34" charset="0"/>
              </a:rPr>
              <a:t>autoputa</a:t>
            </a:r>
            <a:endParaRPr lang="en-US" sz="1600" dirty="0" smtClean="0">
              <a:latin typeface="Trebuchet MS" panose="020B0603020202020204" pitchFamily="34" charset="0"/>
            </a:endParaRPr>
          </a:p>
          <a:p>
            <a:endParaRPr lang="en-US" sz="1600" dirty="0" smtClean="0">
              <a:latin typeface="Trebuchet MS" panose="020B0603020202020204" pitchFamily="34" charset="0"/>
            </a:endParaRPr>
          </a:p>
          <a:p>
            <a:endParaRPr lang="en-US" sz="1600" dirty="0">
              <a:latin typeface="Trebuchet MS" panose="020B0603020202020204" pitchFamily="34" charset="0"/>
            </a:endParaRPr>
          </a:p>
          <a:p>
            <a:endParaRPr lang="en-US" sz="1600" dirty="0">
              <a:latin typeface="Trebuchet MS" panose="020B0603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4708" y="2060848"/>
            <a:ext cx="5184576" cy="398725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56656" y="6237312"/>
            <a:ext cx="6120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100" i="1" dirty="0" smtClean="0">
                <a:latin typeface="Trebuchet MS" panose="020B0603020202020204" pitchFamily="34" charset="0"/>
              </a:rPr>
              <a:t>*Izvod iz rješenja Ministarstva saobraćaj i pomorstva UP I broj: 34/18-14-12/2 od 03.04.2018</a:t>
            </a:r>
            <a:r>
              <a:rPr lang="sr-Latn-ME" sz="1100" dirty="0" smtClean="0">
                <a:latin typeface="Trebuchet MS" panose="020B0603020202020204" pitchFamily="34" charset="0"/>
              </a:rPr>
              <a:t>.</a:t>
            </a:r>
            <a:endParaRPr lang="en-US" sz="11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09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6576" y="980728"/>
            <a:ext cx="8202116" cy="724942"/>
          </a:xfrm>
        </p:spPr>
        <p:txBody>
          <a:bodyPr>
            <a:normAutofit fontScale="90000"/>
          </a:bodyPr>
          <a:lstStyle/>
          <a:p>
            <a:r>
              <a:rPr lang="sr-Latn-ME" sz="3600" b="1" i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/>
            </a:r>
            <a:br>
              <a:rPr lang="sr-Latn-ME" sz="3600" b="1" i="1" dirty="0" smtClean="0">
                <a:solidFill>
                  <a:srgbClr val="C00000"/>
                </a:solidFill>
                <a:latin typeface="Trebuchet MS" panose="020B0603020202020204" pitchFamily="34" charset="0"/>
              </a:rPr>
            </a:br>
            <a:r>
              <a:rPr lang="sr-Latn-ME" sz="3600" b="1" i="1" dirty="0">
                <a:solidFill>
                  <a:srgbClr val="C00000"/>
                </a:solidFill>
                <a:latin typeface="Trebuchet MS" panose="020B0603020202020204" pitchFamily="34" charset="0"/>
              </a:rPr>
              <a:t/>
            </a:r>
            <a:br>
              <a:rPr lang="sr-Latn-ME" sz="3600" b="1" i="1" dirty="0">
                <a:solidFill>
                  <a:srgbClr val="C00000"/>
                </a:solidFill>
                <a:latin typeface="Trebuchet MS" panose="020B0603020202020204" pitchFamily="34" charset="0"/>
              </a:rPr>
            </a:br>
            <a:r>
              <a:rPr lang="sr-Latn-ME" sz="3600" b="1" i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Javne </a:t>
            </a:r>
            <a:r>
              <a:rPr lang="sr-Latn-ME" sz="3600" b="1" i="1" dirty="0">
                <a:solidFill>
                  <a:srgbClr val="C00000"/>
                </a:solidFill>
                <a:latin typeface="Trebuchet MS" panose="020B0603020202020204" pitchFamily="34" charset="0"/>
              </a:rPr>
              <a:t>finansije postale </a:t>
            </a:r>
            <a:r>
              <a:rPr lang="sr-Latn-ME" sz="3600" b="1" i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poslovna </a:t>
            </a:r>
            <a:r>
              <a:rPr lang="sr-Latn-ME" sz="3600" b="1" i="1" dirty="0">
                <a:solidFill>
                  <a:srgbClr val="C00000"/>
                </a:solidFill>
                <a:latin typeface="Trebuchet MS" panose="020B0603020202020204" pitchFamily="34" charset="0"/>
              </a:rPr>
              <a:t>tajna</a:t>
            </a:r>
            <a:r>
              <a:rPr lang="sr-Latn-ME" sz="36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 </a:t>
            </a:r>
            <a:br>
              <a:rPr lang="sr-Latn-ME" sz="3600" dirty="0" smtClean="0">
                <a:solidFill>
                  <a:prstClr val="black"/>
                </a:solidFill>
                <a:latin typeface="Trebuchet MS" panose="020B0603020202020204" pitchFamily="34" charset="0"/>
              </a:rPr>
            </a:br>
            <a:r>
              <a:rPr lang="sr-Latn-ME" dirty="0" smtClean="0"/>
              <a:t/>
            </a:r>
            <a:br>
              <a:rPr lang="sr-Latn-M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6576" y="1556792"/>
            <a:ext cx="8274124" cy="4353350"/>
          </a:xfrm>
        </p:spPr>
        <p:txBody>
          <a:bodyPr/>
          <a:lstStyle/>
          <a:p>
            <a:pPr marL="0" indent="0">
              <a:buNone/>
            </a:pPr>
            <a:r>
              <a:rPr lang="sr-Latn-ME" sz="1600" b="1" dirty="0" smtClean="0">
                <a:latin typeface="Trebuchet MS" panose="020B0603020202020204" pitchFamily="34" charset="0"/>
              </a:rPr>
              <a:t>Primjer 3 </a:t>
            </a:r>
            <a:r>
              <a:rPr lang="sr-Latn-ME" sz="1600" dirty="0" smtClean="0">
                <a:latin typeface="Trebuchet MS" panose="020B0603020202020204" pitchFamily="34" charset="0"/>
              </a:rPr>
              <a:t>– Stanje na računu Glavnog grada Podgorica</a:t>
            </a:r>
          </a:p>
          <a:p>
            <a:pPr marL="0" indent="0">
              <a:buNone/>
            </a:pPr>
            <a:endParaRPr lang="sr-Latn-ME" sz="16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968" y="1916832"/>
            <a:ext cx="4272296" cy="4530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61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170" y="620688"/>
            <a:ext cx="8915400" cy="1143000"/>
          </a:xfrm>
        </p:spPr>
        <p:txBody>
          <a:bodyPr>
            <a:normAutofit/>
          </a:bodyPr>
          <a:lstStyle/>
          <a:p>
            <a:r>
              <a:rPr lang="sr-Latn-ME" sz="3200" b="1" i="1" dirty="0">
                <a:solidFill>
                  <a:srgbClr val="C00000"/>
                </a:solidFill>
                <a:latin typeface="Trebuchet MS" panose="020B0603020202020204" pitchFamily="34" charset="0"/>
              </a:rPr>
              <a:t>Poslovna </a:t>
            </a:r>
            <a:r>
              <a:rPr lang="sr-Latn-ME" sz="3200" b="1" i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tajna u službi političke korupcije</a:t>
            </a:r>
            <a:endParaRPr lang="en-US" sz="3200" b="1" i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8584" y="1700808"/>
            <a:ext cx="7986092" cy="4209334"/>
          </a:xfrm>
        </p:spPr>
        <p:txBody>
          <a:bodyPr/>
          <a:lstStyle/>
          <a:p>
            <a:pPr marL="0" indent="0">
              <a:buNone/>
            </a:pPr>
            <a:r>
              <a:rPr lang="sr-Latn-ME" sz="1600" b="1" dirty="0" smtClean="0">
                <a:latin typeface="Trebuchet MS" panose="020B0603020202020204" pitchFamily="34" charset="0"/>
              </a:rPr>
              <a:t>Primjer 4 – </a:t>
            </a:r>
            <a:r>
              <a:rPr lang="sr-Latn-ME" sz="1600" dirty="0" smtClean="0">
                <a:latin typeface="Trebuchet MS" panose="020B0603020202020204" pitchFamily="34" charset="0"/>
              </a:rPr>
              <a:t>Podaci sa žiro računa političkih partija za Parlamentarne izbore 2016.</a:t>
            </a:r>
          </a:p>
          <a:p>
            <a:pPr marL="0" indent="0">
              <a:buNone/>
            </a:pPr>
            <a:endParaRPr lang="sr-Latn-ME" sz="1600" dirty="0" smtClean="0">
              <a:latin typeface="Trebuchet MS" panose="020B0603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8348" y="2132856"/>
            <a:ext cx="4156374" cy="388843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72680" y="6296109"/>
            <a:ext cx="58326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100" i="1" dirty="0" smtClean="0">
                <a:latin typeface="Trebuchet MS" panose="020B0603020202020204" pitchFamily="34" charset="0"/>
              </a:rPr>
              <a:t>*Izvod iz rješenja Agencije za sprječavanje korupcije broj: 03-04-1638/2 od 08.05.2018.</a:t>
            </a:r>
            <a:endParaRPr lang="en-US" sz="1100" i="1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58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677</TotalTime>
  <Words>198</Words>
  <Application>Microsoft Office PowerPoint</Application>
  <PresentationFormat>A4 Paper (210x297 mm)</PresentationFormat>
  <Paragraphs>41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    Proglašavanje tajnom bez obrazloženja    </vt:lpstr>
      <vt:lpstr>   </vt:lpstr>
      <vt:lpstr>  Izmijenjeni Zakon paravan za korupciju  </vt:lpstr>
      <vt:lpstr>Izmijenjeni Zakon paravan za korupciju</vt:lpstr>
      <vt:lpstr>Izmijenjeni Zakon paravan za korupciju</vt:lpstr>
      <vt:lpstr>  Javne finansije postale poslovna tajna   </vt:lpstr>
      <vt:lpstr>Poslovna tajna u službi političke korupcije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sajo</dc:creator>
  <cp:lastModifiedBy>MANS05</cp:lastModifiedBy>
  <cp:revision>41</cp:revision>
  <cp:lastPrinted>2018-06-09T16:54:17Z</cp:lastPrinted>
  <dcterms:created xsi:type="dcterms:W3CDTF">2018-06-08T10:04:01Z</dcterms:created>
  <dcterms:modified xsi:type="dcterms:W3CDTF">2018-06-11T08:15:10Z</dcterms:modified>
</cp:coreProperties>
</file>