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70" r:id="rId4"/>
    <p:sldId id="258" r:id="rId5"/>
    <p:sldId id="259" r:id="rId6"/>
    <p:sldId id="263" r:id="rId7"/>
    <p:sldId id="264" r:id="rId8"/>
    <p:sldId id="271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71" autoAdjust="0"/>
  </p:normalViewPr>
  <p:slideViewPr>
    <p:cSldViewPr>
      <p:cViewPr>
        <p:scale>
          <a:sx n="100" d="100"/>
          <a:sy n="100" d="100"/>
        </p:scale>
        <p:origin x="-1092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5355848591215252"/>
          <c:y val="7.5953233118587454E-2"/>
          <c:w val="0.69321613444152819"/>
          <c:h val="0.8569378827646544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 w="6350" cap="flat"/>
            <a:effectLst>
              <a:glow>
                <a:schemeClr val="accent1">
                  <a:alpha val="15000"/>
                </a:schemeClr>
              </a:glow>
              <a:outerShdw dist="1079500" dir="10260000" sx="122000" sy="122000" algn="ctr" rotWithShape="0">
                <a:srgbClr val="000000">
                  <a:alpha val="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2700" h="292100"/>
              <a:bevelB w="12700"/>
            </a:sp3d>
          </c:spPr>
          <c:invertIfNegative val="0"/>
          <c:dLbls>
            <c:dLbl>
              <c:idx val="4"/>
              <c:numFmt formatCode="General" sourceLinked="0"/>
              <c:spPr>
                <a:ln cmpd="dbl"/>
                <a:effectLst>
                  <a:outerShdw blurRad="1270000" dist="50800" dir="21540000" sx="200000" sy="200000" algn="ctr" rotWithShape="0">
                    <a:srgbClr val="000000">
                      <a:alpha val="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SD I LP</c:v>
                </c:pt>
                <c:pt idx="1">
                  <c:v>DF</c:v>
                </c:pt>
                <c:pt idx="2">
                  <c:v>DPS</c:v>
                </c:pt>
                <c:pt idx="3">
                  <c:v>Bošnjačka stranka, Koalicija „Albanci odlučno“ i HGI</c:v>
                </c:pt>
                <c:pt idx="4">
                  <c:v>SDP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2.35</c:v>
                </c:pt>
                <c:pt idx="1">
                  <c:v>1.5</c:v>
                </c:pt>
                <c:pt idx="2">
                  <c:v>1.29</c:v>
                </c:pt>
                <c:pt idx="3">
                  <c:v>1.24</c:v>
                </c:pt>
                <c:pt idx="4">
                  <c:v>0.93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SD I LP</c:v>
                </c:pt>
                <c:pt idx="1">
                  <c:v>DF</c:v>
                </c:pt>
                <c:pt idx="2">
                  <c:v>DPS</c:v>
                </c:pt>
                <c:pt idx="3">
                  <c:v>Bošnjačka stranka, Koalicija „Albanci odlučno“ i HGI</c:v>
                </c:pt>
                <c:pt idx="4">
                  <c:v>SDP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SD I LP</c:v>
                </c:pt>
                <c:pt idx="1">
                  <c:v>DF</c:v>
                </c:pt>
                <c:pt idx="2">
                  <c:v>DPS</c:v>
                </c:pt>
                <c:pt idx="3">
                  <c:v>Bošnjačka stranka, Koalicija „Albanci odlučno“ i HGI</c:v>
                </c:pt>
                <c:pt idx="4">
                  <c:v>SDP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236608"/>
        <c:axId val="134141568"/>
      </c:barChart>
      <c:catAx>
        <c:axId val="135236608"/>
        <c:scaling>
          <c:orientation val="maxMin"/>
        </c:scaling>
        <c:delete val="0"/>
        <c:axPos val="l"/>
        <c:majorTickMark val="out"/>
        <c:minorTickMark val="none"/>
        <c:tickLblPos val="nextTo"/>
        <c:spPr>
          <a:ln w="22225"/>
          <a:effectLst>
            <a:outerShdw dist="50800" sx="1000" sy="1000" algn="ctr" rotWithShape="0">
              <a:srgbClr val="000000"/>
            </a:outerShdw>
          </a:effectLst>
        </c:spPr>
        <c:crossAx val="134141568"/>
        <c:crosses val="autoZero"/>
        <c:auto val="0"/>
        <c:lblAlgn val="ctr"/>
        <c:lblOffset val="100"/>
        <c:noMultiLvlLbl val="0"/>
      </c:catAx>
      <c:valAx>
        <c:axId val="134141568"/>
        <c:scaling>
          <c:orientation val="minMax"/>
        </c:scaling>
        <c:delete val="1"/>
        <c:axPos val="t"/>
        <c:majorGridlines>
          <c:spPr>
            <a:ln>
              <a:noFill/>
            </a:ln>
            <a:effectLst>
              <a:glow>
                <a:schemeClr val="accent1">
                  <a:alpha val="42000"/>
                </a:schemeClr>
              </a:glow>
              <a:softEdge rad="635000"/>
            </a:effectLst>
          </c:spPr>
        </c:majorGridlines>
        <c:numFmt formatCode="General" sourceLinked="1"/>
        <c:majorTickMark val="out"/>
        <c:minorTickMark val="none"/>
        <c:tickLblPos val="nextTo"/>
        <c:crossAx val="135236608"/>
        <c:crosses val="autoZero"/>
        <c:crossBetween val="between"/>
      </c:valAx>
      <c:spPr>
        <a:ln w="0"/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355848591215252"/>
          <c:y val="7.5953233118587454E-2"/>
          <c:w val="0.69321613444152819"/>
          <c:h val="0.8569378827646544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 w="6350" cap="flat"/>
            <a:effectLst>
              <a:glow>
                <a:schemeClr val="accent1">
                  <a:alpha val="15000"/>
                </a:schemeClr>
              </a:glow>
              <a:outerShdw dist="1079500" dir="10260000" sx="122000" sy="122000" algn="ctr" rotWithShape="0">
                <a:srgbClr val="000000">
                  <a:alpha val="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2700" h="292100"/>
              <a:bevelB w="12700"/>
            </a:sp3d>
          </c:spPr>
          <c:invertIfNegative val="0"/>
          <c:dLbls>
            <c:dLbl>
              <c:idx val="4"/>
              <c:numFmt formatCode="General" sourceLinked="0"/>
              <c:spPr>
                <a:ln cmpd="dbl"/>
                <a:effectLst>
                  <a:outerShdw blurRad="1270000" dist="50800" dir="21540000" sx="200000" sy="200000" algn="ctr" rotWithShape="0">
                    <a:srgbClr val="000000">
                      <a:alpha val="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dr Branko Radulović</c:v>
                </c:pt>
                <c:pt idx="1">
                  <c:v>doc. dr Branka Bošnjak</c:v>
                </c:pt>
                <c:pt idx="2">
                  <c:v>Nikola Rakočević</c:v>
                </c:pt>
                <c:pt idx="3">
                  <c:v>Goran Danilović</c:v>
                </c:pt>
                <c:pt idx="4">
                  <c:v>Aleksandra Vuković</c:v>
                </c:pt>
                <c:pt idx="5">
                  <c:v>Jovan Jole Vučurović</c:v>
                </c:pt>
                <c:pt idx="6">
                  <c:v>Koča Pavlović</c:v>
                </c:pt>
                <c:pt idx="7">
                  <c:v>Raško Konjević </c:v>
                </c:pt>
                <c:pt idx="8">
                  <c:v>Marta Šćepanović</c:v>
                </c:pt>
                <c:pt idx="9">
                  <c:v>Andrija Popović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2.97</c:v>
                </c:pt>
                <c:pt idx="1">
                  <c:v>1.99</c:v>
                </c:pt>
                <c:pt idx="2">
                  <c:v>1.96</c:v>
                </c:pt>
                <c:pt idx="3">
                  <c:v>1.84</c:v>
                </c:pt>
                <c:pt idx="4">
                  <c:v>1.76</c:v>
                </c:pt>
                <c:pt idx="5">
                  <c:v>1.75</c:v>
                </c:pt>
                <c:pt idx="6">
                  <c:v>1.73</c:v>
                </c:pt>
                <c:pt idx="7">
                  <c:v>1.61</c:v>
                </c:pt>
                <c:pt idx="8">
                  <c:v>1.55</c:v>
                </c:pt>
                <c:pt idx="9">
                  <c:v>1.41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dr Branko Radulović</c:v>
                </c:pt>
                <c:pt idx="1">
                  <c:v>doc. dr Branka Bošnjak</c:v>
                </c:pt>
                <c:pt idx="2">
                  <c:v>Nikola Rakočević</c:v>
                </c:pt>
                <c:pt idx="3">
                  <c:v>Goran Danilović</c:v>
                </c:pt>
                <c:pt idx="4">
                  <c:v>Aleksandra Vuković</c:v>
                </c:pt>
                <c:pt idx="5">
                  <c:v>Jovan Jole Vučurović</c:v>
                </c:pt>
                <c:pt idx="6">
                  <c:v>Koča Pavlović</c:v>
                </c:pt>
                <c:pt idx="7">
                  <c:v>Raško Konjević </c:v>
                </c:pt>
                <c:pt idx="8">
                  <c:v>Marta Šćepanović</c:v>
                </c:pt>
                <c:pt idx="9">
                  <c:v>Andrija Popović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dr Branko Radulović</c:v>
                </c:pt>
                <c:pt idx="1">
                  <c:v>doc. dr Branka Bošnjak</c:v>
                </c:pt>
                <c:pt idx="2">
                  <c:v>Nikola Rakočević</c:v>
                </c:pt>
                <c:pt idx="3">
                  <c:v>Goran Danilović</c:v>
                </c:pt>
                <c:pt idx="4">
                  <c:v>Aleksandra Vuković</c:v>
                </c:pt>
                <c:pt idx="5">
                  <c:v>Jovan Jole Vučurović</c:v>
                </c:pt>
                <c:pt idx="6">
                  <c:v>Koča Pavlović</c:v>
                </c:pt>
                <c:pt idx="7">
                  <c:v>Raško Konjević </c:v>
                </c:pt>
                <c:pt idx="8">
                  <c:v>Marta Šćepanović</c:v>
                </c:pt>
                <c:pt idx="9">
                  <c:v>Andrija Popović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235584"/>
        <c:axId val="135536640"/>
      </c:barChart>
      <c:catAx>
        <c:axId val="13523558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2225"/>
          <a:effectLst>
            <a:outerShdw dist="50800" sx="1000" sy="1000" algn="ctr" rotWithShape="0">
              <a:srgbClr val="000000"/>
            </a:outerShdw>
          </a:effectLst>
        </c:spPr>
        <c:crossAx val="135536640"/>
        <c:crosses val="autoZero"/>
        <c:auto val="0"/>
        <c:lblAlgn val="ctr"/>
        <c:lblOffset val="100"/>
        <c:noMultiLvlLbl val="0"/>
      </c:catAx>
      <c:valAx>
        <c:axId val="135536640"/>
        <c:scaling>
          <c:orientation val="minMax"/>
        </c:scaling>
        <c:delete val="1"/>
        <c:axPos val="t"/>
        <c:majorGridlines>
          <c:spPr>
            <a:ln>
              <a:noFill/>
            </a:ln>
            <a:effectLst>
              <a:glow>
                <a:schemeClr val="accent1">
                  <a:alpha val="42000"/>
                </a:schemeClr>
              </a:glow>
              <a:softEdge rad="635000"/>
            </a:effectLst>
          </c:spPr>
        </c:majorGridlines>
        <c:numFmt formatCode="General" sourceLinked="0"/>
        <c:majorTickMark val="out"/>
        <c:minorTickMark val="none"/>
        <c:tickLblPos val="nextTo"/>
        <c:crossAx val="135235584"/>
        <c:crosses val="autoZero"/>
        <c:crossBetween val="between"/>
      </c:valAx>
      <c:spPr>
        <a:ln w="0"/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5355848591215252"/>
          <c:y val="7.5953233118587454E-2"/>
          <c:w val="0.69321613444152819"/>
          <c:h val="0.8569378827646544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 w="6350" cap="flat"/>
            <a:effectLst>
              <a:glow>
                <a:schemeClr val="accent1">
                  <a:alpha val="15000"/>
                </a:schemeClr>
              </a:glow>
              <a:outerShdw dist="1079500" dir="10260000" sx="122000" sy="122000" algn="ctr" rotWithShape="0">
                <a:srgbClr val="000000">
                  <a:alpha val="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2700" h="292100"/>
              <a:bevelB w="12700"/>
            </a:sp3d>
          </c:spPr>
          <c:invertIfNegative val="0"/>
          <c:dLbls>
            <c:dLbl>
              <c:idx val="4"/>
              <c:numFmt formatCode="General" sourceLinked="0"/>
              <c:spPr>
                <a:ln cmpd="dbl"/>
                <a:effectLst>
                  <a:outerShdw blurRad="1270000" dist="50800" dir="21540000" sx="200000" sy="200000" algn="ctr" rotWithShape="0">
                    <a:srgbClr val="000000">
                      <a:alpha val="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DF</c:v>
                </c:pt>
                <c:pt idx="1">
                  <c:v>SDP</c:v>
                </c:pt>
                <c:pt idx="2">
                  <c:v>SD I LP</c:v>
                </c:pt>
                <c:pt idx="3">
                  <c:v>DPS</c:v>
                </c:pt>
                <c:pt idx="4">
                  <c:v>Bošnjačka stranka, Koalicija „Albanci odlučno“ i HGI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1.06</c:v>
                </c:pt>
                <c:pt idx="1">
                  <c:v>0.93</c:v>
                </c:pt>
                <c:pt idx="2">
                  <c:v>0.76</c:v>
                </c:pt>
                <c:pt idx="3">
                  <c:v>0.74</c:v>
                </c:pt>
                <c:pt idx="4">
                  <c:v>0.54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DF</c:v>
                </c:pt>
                <c:pt idx="1">
                  <c:v>SDP</c:v>
                </c:pt>
                <c:pt idx="2">
                  <c:v>SD I LP</c:v>
                </c:pt>
                <c:pt idx="3">
                  <c:v>DPS</c:v>
                </c:pt>
                <c:pt idx="4">
                  <c:v>Bošnjačka stranka, Koalicija „Albanci odlučno“ i HGI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DF</c:v>
                </c:pt>
                <c:pt idx="1">
                  <c:v>SDP</c:v>
                </c:pt>
                <c:pt idx="2">
                  <c:v>SD I LP</c:v>
                </c:pt>
                <c:pt idx="3">
                  <c:v>DPS</c:v>
                </c:pt>
                <c:pt idx="4">
                  <c:v>Bošnjačka stranka, Koalicija „Albanci odlučno“ i HGI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300096"/>
        <c:axId val="135538368"/>
      </c:barChart>
      <c:catAx>
        <c:axId val="1353000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2225"/>
          <a:effectLst>
            <a:outerShdw dist="50800" sx="1000" sy="1000" algn="ctr" rotWithShape="0">
              <a:srgbClr val="000000"/>
            </a:outerShdw>
          </a:effectLst>
        </c:spPr>
        <c:crossAx val="135538368"/>
        <c:crosses val="autoZero"/>
        <c:auto val="0"/>
        <c:lblAlgn val="ctr"/>
        <c:lblOffset val="100"/>
        <c:noMultiLvlLbl val="0"/>
      </c:catAx>
      <c:valAx>
        <c:axId val="135538368"/>
        <c:scaling>
          <c:orientation val="minMax"/>
        </c:scaling>
        <c:delete val="1"/>
        <c:axPos val="t"/>
        <c:majorGridlines>
          <c:spPr>
            <a:ln>
              <a:noFill/>
            </a:ln>
            <a:effectLst>
              <a:glow>
                <a:schemeClr val="accent1">
                  <a:alpha val="42000"/>
                </a:schemeClr>
              </a:glow>
              <a:softEdge rad="635000"/>
            </a:effectLst>
          </c:spPr>
        </c:majorGridlines>
        <c:numFmt formatCode="General" sourceLinked="0"/>
        <c:majorTickMark val="out"/>
        <c:minorTickMark val="none"/>
        <c:tickLblPos val="nextTo"/>
        <c:crossAx val="135300096"/>
        <c:crosses val="autoZero"/>
        <c:crossBetween val="between"/>
      </c:valAx>
      <c:spPr>
        <a:ln w="0"/>
      </c:spPr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1692958953047536"/>
                  <c:y val="3.540307461567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9989501312335958"/>
                  <c:y val="-0.2082874015748032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049394867308253"/>
                  <c:y val="0.1280180602424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Broj usvojenih amandmana</c:v>
                </c:pt>
                <c:pt idx="1">
                  <c:v>Broj odbijenih amandmana</c:v>
                </c:pt>
                <c:pt idx="2">
                  <c:v>Broj povučenih amandmana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12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EDB6A-CB2B-4027-92BD-2DFAC5806918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8AB3A-F68C-4B1B-8027-54C324BD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8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8AB3A-F68C-4B1B-8027-54C324BD67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21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438400"/>
          </a:xfrm>
        </p:spPr>
        <p:txBody>
          <a:bodyPr/>
          <a:lstStyle/>
          <a:p>
            <a:r>
              <a:rPr lang="en-US" dirty="0" err="1" smtClean="0">
                <a:latin typeface="Calibri" panose="020F0502020204030204" pitchFamily="34" charset="0"/>
              </a:rPr>
              <a:t>Pregled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rada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poslanika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i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poslani</a:t>
            </a:r>
            <a:r>
              <a:rPr lang="sr-Latn-ME" dirty="0" smtClean="0">
                <a:latin typeface="Calibri" panose="020F0502020204030204" pitchFamily="34" charset="0"/>
              </a:rPr>
              <a:t>čkih klubova</a:t>
            </a: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3" name="image7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838200" y="4495800"/>
            <a:ext cx="1524000" cy="1752600"/>
          </a:xfrm>
          <a:prstGeom prst="rect">
            <a:avLst/>
          </a:prstGeom>
          <a:ln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5181597"/>
            <a:ext cx="5196469" cy="106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2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>
                <a:latin typeface="Calibri" panose="020F0502020204030204" pitchFamily="34" charset="0"/>
              </a:rPr>
              <a:t>Amandmani </a:t>
            </a:r>
            <a:br>
              <a:rPr lang="sr-Latn-ME" dirty="0" smtClean="0">
                <a:latin typeface="Calibri" panose="020F0502020204030204" pitchFamily="34" charset="0"/>
              </a:rPr>
            </a:br>
            <a:r>
              <a:rPr lang="sr-Latn-ME" sz="1800" dirty="0" smtClean="0">
                <a:latin typeface="Calibri" panose="020F0502020204030204" pitchFamily="34" charset="0"/>
              </a:rPr>
              <a:t>Poslanici su ukupno podnijeli 32 amandmana tokom trajanja 9. redovne Sjednice I redovnog (proljećnog) zasjedanja</a:t>
            </a:r>
            <a:endParaRPr lang="en-US" sz="1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97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>
                <a:latin typeface="Calibri" panose="020F0502020204030204" pitchFamily="34" charset="0"/>
              </a:rPr>
              <a:t>Indeks aktivnosti poslanika (novembar 2017. – jul 2018. godine</a:t>
            </a:r>
            <a:r>
              <a:rPr lang="sr-Latn-ME" dirty="0" smtClean="0">
                <a:latin typeface="Calibri" panose="020F0502020204030204" pitchFamily="34" charset="0"/>
              </a:rPr>
              <a:t>)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331" y="1447800"/>
            <a:ext cx="458653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298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>
                <a:latin typeface="Calibri" panose="020F0502020204030204" pitchFamily="34" charset="0"/>
              </a:rPr>
              <a:t>Neaktivni poslanici </a:t>
            </a:r>
            <a:r>
              <a:rPr lang="sr-Latn-ME" dirty="0">
                <a:latin typeface="Calibri" panose="020F0502020204030204" pitchFamily="34" charset="0"/>
              </a:rPr>
              <a:t>(novembar 2017. – jul 2018. godine)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sr-Latn-ME" sz="2000" dirty="0" smtClean="0">
              <a:latin typeface="Calibri" panose="020F0502020204030204" pitchFamily="34" charset="0"/>
            </a:endParaRPr>
          </a:p>
          <a:p>
            <a:pPr algn="just"/>
            <a:endParaRPr lang="sr-Latn-ME" sz="2000" dirty="0">
              <a:latin typeface="Calibri" panose="020F0502020204030204" pitchFamily="34" charset="0"/>
            </a:endParaRPr>
          </a:p>
          <a:p>
            <a:pPr algn="just"/>
            <a:endParaRPr lang="sr-Latn-ME" sz="2000" dirty="0" smtClean="0">
              <a:latin typeface="Calibri" panose="020F0502020204030204" pitchFamily="34" charset="0"/>
            </a:endParaRPr>
          </a:p>
          <a:p>
            <a:pPr algn="just"/>
            <a:endParaRPr lang="sr-Latn-ME" sz="2000" dirty="0">
              <a:latin typeface="Calibri" panose="020F0502020204030204" pitchFamily="34" charset="0"/>
            </a:endParaRPr>
          </a:p>
          <a:p>
            <a:pPr algn="just"/>
            <a:r>
              <a:rPr lang="sr-Latn-ME" sz="2400" dirty="0" smtClean="0">
                <a:latin typeface="Calibri" panose="020F0502020204030204" pitchFamily="34" charset="0"/>
              </a:rPr>
              <a:t>Najmanji indeks aktivnosti tokom ovog perioda ostvarili su Zvonko Vuković, poslanik DPS-a sa indeksom 0,17; zatim Nedžad Drešević, poslanik Bošnjačke stranke – 0,05, i na kraju Džavid Šabović koji ima indeks 0,00</a:t>
            </a:r>
            <a:r>
              <a:rPr lang="sr-Latn-ME" sz="2400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sr-Latn-ME" sz="2400" dirty="0" smtClean="0">
                <a:latin typeface="Calibri" panose="020F0502020204030204" pitchFamily="34" charset="0"/>
              </a:rPr>
              <a:t>22 poslanika – </a:t>
            </a:r>
            <a:r>
              <a:rPr lang="en-US" sz="2400" dirty="0" err="1" smtClean="0">
                <a:latin typeface="Calibri" panose="020F0502020204030204" pitchFamily="34" charset="0"/>
              </a:rPr>
              <a:t>neaktivni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</a:p>
          <a:p>
            <a:pPr algn="just"/>
            <a:r>
              <a:rPr lang="en-US" sz="2400" dirty="0" smtClean="0">
                <a:latin typeface="Calibri" panose="020F0502020204030204" pitchFamily="34" charset="0"/>
              </a:rPr>
              <a:t>24 </a:t>
            </a:r>
            <a:r>
              <a:rPr lang="en-US" sz="2400" dirty="0" err="1" smtClean="0">
                <a:latin typeface="Calibri" panose="020F0502020204030204" pitchFamily="34" charset="0"/>
              </a:rPr>
              <a:t>poslanika</a:t>
            </a:r>
            <a:r>
              <a:rPr lang="en-US" sz="2400" dirty="0" smtClean="0">
                <a:latin typeface="Calibri" panose="020F0502020204030204" pitchFamily="34" charset="0"/>
              </a:rPr>
              <a:t> – </a:t>
            </a:r>
            <a:r>
              <a:rPr lang="en-US" sz="2400" dirty="0" err="1" smtClean="0">
                <a:latin typeface="Calibri" panose="020F0502020204030204" pitchFamily="34" charset="0"/>
              </a:rPr>
              <a:t>srednje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aktivni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algn="just"/>
            <a:r>
              <a:rPr lang="en-US" sz="2400" dirty="0" smtClean="0">
                <a:latin typeface="Calibri" panose="020F0502020204030204" pitchFamily="34" charset="0"/>
              </a:rPr>
              <a:t>23 </a:t>
            </a:r>
            <a:r>
              <a:rPr lang="en-US" sz="2400" dirty="0" err="1" smtClean="0">
                <a:latin typeface="Calibri" panose="020F0502020204030204" pitchFamily="34" charset="0"/>
              </a:rPr>
              <a:t>poslanika</a:t>
            </a:r>
            <a:r>
              <a:rPr lang="en-US" sz="2400" dirty="0" smtClean="0">
                <a:latin typeface="Calibri" panose="020F0502020204030204" pitchFamily="34" charset="0"/>
              </a:rPr>
              <a:t> – </a:t>
            </a:r>
            <a:r>
              <a:rPr lang="en-US" sz="2400" dirty="0" err="1" smtClean="0">
                <a:latin typeface="Calibri" panose="020F0502020204030204" pitchFamily="34" charset="0"/>
              </a:rPr>
              <a:t>aktivna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algn="just"/>
            <a:r>
              <a:rPr lang="en-US" sz="2400" dirty="0" smtClean="0">
                <a:latin typeface="Calibri" panose="020F0502020204030204" pitchFamily="34" charset="0"/>
              </a:rPr>
              <a:t>12 </a:t>
            </a:r>
            <a:r>
              <a:rPr lang="en-US" sz="2400" dirty="0" err="1" smtClean="0">
                <a:latin typeface="Calibri" panose="020F0502020204030204" pitchFamily="34" charset="0"/>
              </a:rPr>
              <a:t>poslanika</a:t>
            </a:r>
            <a:r>
              <a:rPr lang="en-US" sz="2400" dirty="0" smtClean="0">
                <a:latin typeface="Calibri" panose="020F0502020204030204" pitchFamily="34" charset="0"/>
              </a:rPr>
              <a:t> - </a:t>
            </a:r>
            <a:r>
              <a:rPr lang="en-US" sz="2400" dirty="0" err="1" smtClean="0">
                <a:latin typeface="Calibri" panose="020F0502020204030204" pitchFamily="34" charset="0"/>
              </a:rPr>
              <a:t>bojkot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79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600200"/>
          </a:xfrm>
        </p:spPr>
        <p:txBody>
          <a:bodyPr>
            <a:normAutofit fontScale="90000"/>
          </a:bodyPr>
          <a:lstStyle/>
          <a:p>
            <a:r>
              <a:rPr lang="sr-Latn-ME" dirty="0" smtClean="0">
                <a:latin typeface="Calibri" panose="020F0502020204030204" pitchFamily="34" charset="0"/>
              </a:rPr>
              <a:t> </a:t>
            </a:r>
            <a:r>
              <a:rPr lang="sr-Latn-ME" dirty="0">
                <a:latin typeface="Calibri" panose="020F0502020204030204" pitchFamily="34" charset="0"/>
              </a:rPr>
              <a:t>Indeks aktivnosti </a:t>
            </a:r>
            <a:r>
              <a:rPr lang="sr-Latn-ME" dirty="0" smtClean="0">
                <a:latin typeface="Calibri" panose="020F0502020204030204" pitchFamily="34" charset="0"/>
              </a:rPr>
              <a:t>poslaničkih klubova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sr-Latn-ME" dirty="0" smtClean="0">
                <a:latin typeface="Calibri" panose="020F0502020204030204" pitchFamily="34" charset="0"/>
              </a:rPr>
              <a:t>(novembar </a:t>
            </a:r>
            <a:r>
              <a:rPr lang="sr-Latn-ME" dirty="0">
                <a:latin typeface="Calibri" panose="020F0502020204030204" pitchFamily="34" charset="0"/>
              </a:rPr>
              <a:t>2017. – jul 2018. godine)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0195010"/>
              </p:ext>
            </p:extLst>
          </p:nvPr>
        </p:nvGraphicFramePr>
        <p:xfrm>
          <a:off x="609600" y="2209800"/>
          <a:ext cx="7848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32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sr-Latn-ME" dirty="0" smtClean="0">
                <a:latin typeface="Calibri" panose="020F0502020204030204" pitchFamily="34" charset="0"/>
              </a:rPr>
              <a:t>Indeks poslanika tokom 9. Sjednice I redovnog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sr-Latn-ME" dirty="0" smtClean="0">
                <a:latin typeface="Calibri" panose="020F0502020204030204" pitchFamily="34" charset="0"/>
              </a:rPr>
              <a:t>(proljećnog) zasjedanja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01642536"/>
              </p:ext>
            </p:extLst>
          </p:nvPr>
        </p:nvGraphicFramePr>
        <p:xfrm>
          <a:off x="228600" y="1600200"/>
          <a:ext cx="8458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483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sz="3200" dirty="0" smtClean="0">
                <a:solidFill>
                  <a:srgbClr val="696464"/>
                </a:solidFill>
                <a:latin typeface="Calibri" panose="020F0502020204030204" pitchFamily="34" charset="0"/>
              </a:rPr>
              <a:t>Indeks poslaničkih klubova </a:t>
            </a:r>
            <a:r>
              <a:rPr lang="sr-Latn-ME" sz="3200" dirty="0">
                <a:solidFill>
                  <a:srgbClr val="696464"/>
                </a:solidFill>
                <a:latin typeface="Calibri" panose="020F0502020204030204" pitchFamily="34" charset="0"/>
              </a:rPr>
              <a:t>tokom 9. Sjednice I </a:t>
            </a:r>
            <a:r>
              <a:rPr lang="sr-Latn-ME" sz="3200" dirty="0" smtClean="0">
                <a:solidFill>
                  <a:srgbClr val="696464"/>
                </a:solidFill>
                <a:latin typeface="Calibri" panose="020F0502020204030204" pitchFamily="34" charset="0"/>
              </a:rPr>
              <a:t>redovnog</a:t>
            </a:r>
            <a:r>
              <a:rPr lang="en-US" sz="3200" dirty="0" smtClean="0">
                <a:solidFill>
                  <a:srgbClr val="696464"/>
                </a:solidFill>
                <a:latin typeface="Calibri" panose="020F0502020204030204" pitchFamily="34" charset="0"/>
              </a:rPr>
              <a:t> </a:t>
            </a:r>
            <a:r>
              <a:rPr lang="sr-Latn-ME" sz="3200" dirty="0" smtClean="0">
                <a:solidFill>
                  <a:srgbClr val="696464"/>
                </a:solidFill>
                <a:latin typeface="Calibri" panose="020F0502020204030204" pitchFamily="34" charset="0"/>
              </a:rPr>
              <a:t>(</a:t>
            </a:r>
            <a:r>
              <a:rPr lang="sr-Latn-ME" sz="3200" dirty="0">
                <a:solidFill>
                  <a:srgbClr val="696464"/>
                </a:solidFill>
                <a:latin typeface="Calibri" panose="020F0502020204030204" pitchFamily="34" charset="0"/>
              </a:rPr>
              <a:t>proljećnog) zasjedanja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8705833"/>
              </p:ext>
            </p:extLst>
          </p:nvPr>
        </p:nvGraphicFramePr>
        <p:xfrm>
          <a:off x="914400" y="1676400"/>
          <a:ext cx="7772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68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848600" cy="1646238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alibri" panose="020F0502020204030204" pitchFamily="34" charset="0"/>
              </a:rPr>
              <a:t>Efektivni</a:t>
            </a:r>
            <a:r>
              <a:rPr lang="en-US" dirty="0" smtClean="0">
                <a:latin typeface="Calibri" panose="020F0502020204030204" pitchFamily="34" charset="0"/>
              </a:rPr>
              <a:t> rad </a:t>
            </a:r>
            <a:r>
              <a:rPr lang="en-US" dirty="0" err="1" smtClean="0">
                <a:latin typeface="Calibri" panose="020F0502020204030204" pitchFamily="34" charset="0"/>
              </a:rPr>
              <a:t>poslanika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Skup</a:t>
            </a:r>
            <a:r>
              <a:rPr lang="sr-Latn-ME" dirty="0" smtClean="0">
                <a:latin typeface="Calibri" panose="020F0502020204030204" pitchFamily="34" charset="0"/>
              </a:rPr>
              <a:t>štine Crne Gore (Maj)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5600"/>
            <a:ext cx="7772400" cy="215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13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696464"/>
                </a:solidFill>
                <a:latin typeface="Calibri" panose="020F0502020204030204" pitchFamily="34" charset="0"/>
              </a:rPr>
              <a:t>Efektivni</a:t>
            </a:r>
            <a:r>
              <a:rPr lang="en-US" dirty="0">
                <a:solidFill>
                  <a:srgbClr val="696464"/>
                </a:solidFill>
                <a:latin typeface="Calibri" panose="020F0502020204030204" pitchFamily="34" charset="0"/>
              </a:rPr>
              <a:t> rad </a:t>
            </a:r>
            <a:r>
              <a:rPr lang="en-US" dirty="0" err="1">
                <a:solidFill>
                  <a:srgbClr val="696464"/>
                </a:solidFill>
                <a:latin typeface="Calibri" panose="020F0502020204030204" pitchFamily="34" charset="0"/>
              </a:rPr>
              <a:t>poslanika</a:t>
            </a:r>
            <a:r>
              <a:rPr lang="en-US" dirty="0">
                <a:solidFill>
                  <a:srgbClr val="696464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696464"/>
                </a:solidFill>
                <a:latin typeface="Calibri" panose="020F0502020204030204" pitchFamily="34" charset="0"/>
              </a:rPr>
              <a:t>Skup</a:t>
            </a:r>
            <a:r>
              <a:rPr lang="sr-Latn-ME" dirty="0">
                <a:solidFill>
                  <a:srgbClr val="696464"/>
                </a:solidFill>
                <a:latin typeface="Calibri" panose="020F0502020204030204" pitchFamily="34" charset="0"/>
              </a:rPr>
              <a:t>štine Crne Gore </a:t>
            </a:r>
            <a:r>
              <a:rPr lang="sr-Latn-ME" dirty="0" smtClean="0">
                <a:solidFill>
                  <a:srgbClr val="696464"/>
                </a:solidFill>
                <a:latin typeface="Calibri" panose="020F0502020204030204" pitchFamily="34" charset="0"/>
              </a:rPr>
              <a:t>(Jun)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152400"/>
            <a:ext cx="7848600" cy="1646238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2591820"/>
            <a:ext cx="7772400" cy="2132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8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>
                <a:latin typeface="Calibri" panose="020F0502020204030204" pitchFamily="34" charset="0"/>
                <a:ea typeface="Arial"/>
                <a:cs typeface="Arial"/>
              </a:rPr>
              <a:t>TAČKE DNEVNOG </a:t>
            </a:r>
            <a:r>
              <a:rPr lang="sr-Latn-ME" dirty="0" smtClean="0">
                <a:latin typeface="Calibri" panose="020F0502020204030204" pitchFamily="34" charset="0"/>
                <a:ea typeface="Arial"/>
                <a:cs typeface="Arial"/>
              </a:rPr>
              <a:t>REDA (maj, jun, jul 2018. godine)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15296078"/>
              </p:ext>
            </p:extLst>
          </p:nvPr>
        </p:nvGraphicFramePr>
        <p:xfrm>
          <a:off x="457200" y="2057404"/>
          <a:ext cx="8153400" cy="3729221"/>
        </p:xfrm>
        <a:graphic>
          <a:graphicData uri="http://schemas.openxmlformats.org/drawingml/2006/table">
            <a:tbl>
              <a:tblPr/>
              <a:tblGrid>
                <a:gridCol w="5316017"/>
                <a:gridCol w="947425"/>
                <a:gridCol w="945794"/>
                <a:gridCol w="944164"/>
              </a:tblGrid>
              <a:tr h="860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Vrsta tačke dnevnog reda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Broj tačaka za maj 2018.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ME" sz="1200" b="1" dirty="0" smtClean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 dirty="0" smtClean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Broj </a:t>
                      </a:r>
                      <a:r>
                        <a:rPr lang="sr-Latn-ME" sz="1200" b="1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tačaka za jun 2018.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ME" sz="1200" b="1" dirty="0" smtClean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 dirty="0" smtClean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Broj </a:t>
                      </a:r>
                      <a:r>
                        <a:rPr lang="sr-Latn-ME" sz="1200" b="1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tačaka za jul 2018.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868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dirty="0" smtClean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Inauguracija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868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Predlog zakona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dirty="0" smtClean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18</a:t>
                      </a:r>
                      <a:r>
                        <a:rPr lang="sr-Latn-ME" sz="1200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868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Izvještaj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868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Predlog odluke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868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Izbori i imenovanja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868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Predlog mišljenja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868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Premijerski sat i poslanička pitanja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868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Predlog zakona o potvrđivanju Sporazuma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868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Predlog zakona o potvrđivanju Konvencije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868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Ukupno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dirty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 </a:t>
                      </a:r>
                      <a:r>
                        <a:rPr lang="sr-Latn-ME" sz="1400" b="1" dirty="0" smtClean="0">
                          <a:effectLst/>
                          <a:latin typeface="Calibri" panose="020F0502020204030204" pitchFamily="34" charset="0"/>
                          <a:ea typeface="Trebuchet MS"/>
                          <a:cs typeface="Trebuchet MS"/>
                        </a:rPr>
                        <a:t>42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rebuchet MS"/>
                        <a:cs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70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373</TotalTime>
  <Words>227</Words>
  <Application>Microsoft Office PowerPoint</Application>
  <PresentationFormat>On-screen Show (4:3)</PresentationFormat>
  <Paragraphs>71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Pregled rada poslanika i poslaničkih klubova </vt:lpstr>
      <vt:lpstr>Indeks aktivnosti poslanika (novembar 2017. – jul 2018. godine)</vt:lpstr>
      <vt:lpstr>Neaktivni poslanici (novembar 2017. – jul 2018. godine)</vt:lpstr>
      <vt:lpstr> Indeks aktivnosti poslaničkih klubova (novembar 2017. – jul 2018. godine)</vt:lpstr>
      <vt:lpstr>Indeks poslanika tokom 9. Sjednice I redovnog (proljećnog) zasjedanja</vt:lpstr>
      <vt:lpstr>Indeks poslaničkih klubova tokom 9. Sjednice I redovnog (proljećnog) zasjedanja</vt:lpstr>
      <vt:lpstr>Efektivni rad poslanika Skupštine Crne Gore (Maj)</vt:lpstr>
      <vt:lpstr>Efektivni rad poslanika Skupštine Crne Gore (Jun)</vt:lpstr>
      <vt:lpstr>TAČKE DNEVNOG REDA (maj, jun, jul 2018. godine)</vt:lpstr>
      <vt:lpstr>Amandmani  Poslanici su ukupno podnijeli 32 amandmana tokom trajanja 9. redovne Sjednice I redovnog (proljećnog) zasjedanja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Zloupotrebe u kampanji za lokalne izbore 2018. godine</dc:title>
  <dc:creator>MANS03</dc:creator>
  <cp:lastModifiedBy>MANS-DANILO</cp:lastModifiedBy>
  <cp:revision>24</cp:revision>
  <dcterms:created xsi:type="dcterms:W3CDTF">2006-08-16T00:00:00Z</dcterms:created>
  <dcterms:modified xsi:type="dcterms:W3CDTF">2018-07-10T07:02:20Z</dcterms:modified>
</cp:coreProperties>
</file>