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8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1219200"/>
          </a:xfrm>
        </p:spPr>
        <p:txBody>
          <a:bodyPr/>
          <a:lstStyle/>
          <a:p>
            <a:r>
              <a:rPr lang="en-US" sz="2500" b="1" dirty="0" err="1" smtClean="0">
                <a:solidFill>
                  <a:srgbClr val="0070C0"/>
                </a:solidFill>
                <a:latin typeface="Corbel" pitchFamily="34" charset="0"/>
              </a:rPr>
              <a:t>Analiza</a:t>
            </a:r>
            <a:r>
              <a:rPr lang="en-US" sz="25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Corbel" pitchFamily="34" charset="0"/>
              </a:rPr>
              <a:t>elaborata</a:t>
            </a:r>
            <a:r>
              <a:rPr lang="en-US" sz="2500" b="1" dirty="0" smtClean="0">
                <a:solidFill>
                  <a:srgbClr val="0070C0"/>
                </a:solidFill>
                <a:latin typeface="Corbel" pitchFamily="34" charset="0"/>
              </a:rPr>
              <a:t> o </a:t>
            </a:r>
            <a:r>
              <a:rPr lang="en-US" sz="2500" b="1" dirty="0" err="1" smtClean="0">
                <a:solidFill>
                  <a:srgbClr val="0070C0"/>
                </a:solidFill>
                <a:latin typeface="Corbel" pitchFamily="34" charset="0"/>
              </a:rPr>
              <a:t>procjeni</a:t>
            </a:r>
            <a:r>
              <a:rPr lang="en-US" sz="25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Corbel" pitchFamily="34" charset="0"/>
              </a:rPr>
              <a:t>uticaja</a:t>
            </a:r>
            <a:r>
              <a:rPr lang="en-US" sz="25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Corbel" pitchFamily="34" charset="0"/>
              </a:rPr>
              <a:t>na</a:t>
            </a:r>
            <a:r>
              <a:rPr lang="en-US" sz="2500" b="1" dirty="0" smtClean="0">
                <a:solidFill>
                  <a:srgbClr val="0070C0"/>
                </a:solidFill>
                <a:latin typeface="Corbel" pitchFamily="34" charset="0"/>
              </a:rPr>
              <a:t> </a:t>
            </a:r>
            <a:r>
              <a:rPr lang="sr-Latn-ME" sz="2500" b="1" dirty="0" smtClean="0">
                <a:solidFill>
                  <a:srgbClr val="0070C0"/>
                </a:solidFill>
                <a:latin typeface="Corbel" pitchFamily="34" charset="0"/>
              </a:rPr>
              <a:t>životnu sredinu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2392344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200" b="1" dirty="0" smtClean="0">
                <a:solidFill>
                  <a:srgbClr val="0070C0"/>
                </a:solidFill>
                <a:latin typeface="Corbel" pitchFamily="34" charset="0"/>
              </a:rPr>
              <a:t>Autoput Bar - Boljare</a:t>
            </a:r>
            <a:endParaRPr lang="sr-Latn-ME" sz="22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019509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200" b="1" dirty="0" smtClean="0">
                <a:solidFill>
                  <a:srgbClr val="0070C0"/>
                </a:solidFill>
                <a:latin typeface="Corbel" pitchFamily="34" charset="0"/>
              </a:rPr>
              <a:t>Dionica Smokovac - Mateševo</a:t>
            </a:r>
            <a:endParaRPr lang="sr-Latn-ME" sz="2200" b="1" dirty="0">
              <a:solidFill>
                <a:srgbClr val="0070C0"/>
              </a:solidFill>
              <a:latin typeface="Corbe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429304"/>
            <a:ext cx="914400" cy="1029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" y="447735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rbel" pitchFamily="34" charset="0"/>
              </a:rPr>
              <a:t>Podgorica</a:t>
            </a:r>
            <a:r>
              <a:rPr lang="en-US" dirty="0" smtClean="0">
                <a:latin typeface="Corbel" pitchFamily="34" charset="0"/>
              </a:rPr>
              <a:t>, 08.04.2019.</a:t>
            </a:r>
            <a:endParaRPr lang="sr-Latn-ME" dirty="0"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4477356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rbel" pitchFamily="34" charset="0"/>
              </a:rPr>
              <a:t>Jelena</a:t>
            </a:r>
            <a:r>
              <a:rPr lang="en-US" dirty="0" smtClean="0">
                <a:latin typeface="Corbel" pitchFamily="34" charset="0"/>
              </a:rPr>
              <a:t> </a:t>
            </a:r>
            <a:r>
              <a:rPr lang="en-US" dirty="0" err="1" smtClean="0">
                <a:latin typeface="Corbel" pitchFamily="34" charset="0"/>
              </a:rPr>
              <a:t>Popovi</a:t>
            </a:r>
            <a:r>
              <a:rPr lang="sr-Latn-ME" dirty="0" smtClean="0">
                <a:latin typeface="Corbel" pitchFamily="34" charset="0"/>
              </a:rPr>
              <a:t>ć</a:t>
            </a:r>
            <a:r>
              <a:rPr lang="en-US" dirty="0" smtClean="0">
                <a:latin typeface="Corbel" pitchFamily="34" charset="0"/>
              </a:rPr>
              <a:t>,</a:t>
            </a:r>
            <a:br>
              <a:rPr lang="en-US" dirty="0" smtClean="0">
                <a:latin typeface="Corbel" pitchFamily="34" charset="0"/>
              </a:rPr>
            </a:br>
            <a:r>
              <a:rPr lang="en-US" dirty="0" smtClean="0">
                <a:latin typeface="Corbel" pitchFamily="34" charset="0"/>
              </a:rPr>
              <a:t>CDE</a:t>
            </a:r>
            <a:endParaRPr lang="sr-Latn-ME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4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209800"/>
          </a:xfrm>
        </p:spPr>
        <p:txBody>
          <a:bodyPr>
            <a:normAutofit/>
          </a:bodyPr>
          <a:lstStyle/>
          <a:p>
            <a:pPr algn="just"/>
            <a:r>
              <a:rPr lang="vi-V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Calibri" pitchFamily="34" charset="0"/>
              </a:rPr>
              <a:t>U najboljem slučaju izgradnja autoputa, tamo gdje je on zaista neophodan povećava komunikaciju između jako udaljenih i teško prometnih predjela, na primjer u velikim zemljama gdje je potrebno nekoliko dana putovati sa jednog na drugi kraj</a:t>
            </a:r>
            <a:r>
              <a:rPr lang="vi-VN" sz="2000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Calibri" pitchFamily="34" charset="0"/>
              </a:rPr>
              <a:t>. ,,U najgorem slučaju izgradnja autoputa predstavlja iluziju razvoja neke države. U oba slučaja bivaju zanemareni dugoročni prirodni gubici. </a:t>
            </a:r>
            <a:r>
              <a:rPr lang="vi-VN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itchFamily="34" charset="0"/>
                <a:cs typeface="Calibri" pitchFamily="34" charset="0"/>
              </a:rPr>
              <a:t>'’</a:t>
            </a:r>
            <a:endParaRPr lang="sr-Latn-ME" sz="2000" i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sr-Latn-M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sr-Latn-M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sr-Latn-ME" sz="20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4038600"/>
            <a:ext cx="769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vi-VN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cs typeface="Calibri" pitchFamily="34" charset="0"/>
              </a:rPr>
              <a:t>Živi svijet se danima, godinama, decenijama i vjekovima prilagođava nekom lokalitetu, istovremeno ga mijenjajući i prilagođavajući sebi. Poslije toliko vremena stvara se sredina u kojoj su živi i neživi aspekti prirode savršeno usaglašeni. Upravo takvi predjeli su jedinstveni, i najosjetljiviji na promjene.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914400"/>
            <a:ext cx="8305800" cy="228600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5" name="Rounded Rectangle 4"/>
          <p:cNvSpPr/>
          <p:nvPr/>
        </p:nvSpPr>
        <p:spPr>
          <a:xfrm>
            <a:off x="685800" y="3886200"/>
            <a:ext cx="7848600" cy="19050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835387"/>
            <a:ext cx="914400" cy="1022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95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783902"/>
            <a:ext cx="960437" cy="107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sr-Latn-ME" sz="2800" dirty="0">
                <a:solidFill>
                  <a:srgbClr val="0070C0"/>
                </a:solidFill>
                <a:latin typeface="Corbel" pitchFamily="34" charset="0"/>
              </a:rPr>
              <a:t>E</a:t>
            </a:r>
            <a:r>
              <a:rPr lang="sr-Latn-ME" sz="2800" dirty="0" smtClean="0">
                <a:solidFill>
                  <a:srgbClr val="0070C0"/>
                </a:solidFill>
                <a:latin typeface="Corbel" pitchFamily="34" charset="0"/>
              </a:rPr>
              <a:t>laborat </a:t>
            </a:r>
            <a:r>
              <a:rPr lang="sr-Latn-ME" sz="2800" dirty="0">
                <a:solidFill>
                  <a:srgbClr val="0070C0"/>
                </a:solidFill>
                <a:latin typeface="Corbel" pitchFamily="34" charset="0"/>
              </a:rPr>
              <a:t>nije cjelovit </a:t>
            </a:r>
            <a:r>
              <a:rPr lang="sr-Latn-ME" sz="2800" dirty="0" smtClean="0">
                <a:solidFill>
                  <a:srgbClr val="0070C0"/>
                </a:solidFill>
                <a:latin typeface="Corbel" pitchFamily="34" charset="0"/>
              </a:rPr>
              <a:t>dokument</a:t>
            </a:r>
            <a:endParaRPr lang="sr-Latn-ME" sz="28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17982"/>
            <a:ext cx="8229600" cy="18828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sz="2000" dirty="0" smtClean="0"/>
          </a:p>
          <a:p>
            <a:pPr marL="0" indent="0" algn="just">
              <a:buNone/>
            </a:pPr>
            <a:r>
              <a:rPr lang="sr-Latn-M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Elaborat nije urađen u skladu sa </a:t>
            </a:r>
            <a:r>
              <a:rPr lang="sr-Latn-M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Pravilnikom o sadržini elaborata o procjeni uticaja na životnu sredinu. </a:t>
            </a:r>
            <a:r>
              <a:rPr lang="sr-Latn-M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Samim tim nije ispoštovan </a:t>
            </a:r>
            <a:r>
              <a:rPr lang="sr-Latn-M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Zakon o procjeni uticaja na životnu sredinu</a:t>
            </a:r>
            <a:r>
              <a:rPr lang="sr-Latn-ME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, kao ni primijenjena</a:t>
            </a:r>
            <a:r>
              <a:rPr lang="sr-Latn-ME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rbel" pitchFamily="34" charset="0"/>
              </a:rPr>
              <a:t> Direktiva o procjeni uticaja na životnu sredinu</a:t>
            </a:r>
            <a:endParaRPr lang="sr-Latn-ME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Corbel" pitchFamily="34" charset="0"/>
            </a:endParaRPr>
          </a:p>
          <a:p>
            <a:endParaRPr lang="sr-Latn-ME" sz="2000" dirty="0" smtClean="0"/>
          </a:p>
          <a:p>
            <a:endParaRPr lang="sr-Latn-ME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55249" y="4653177"/>
            <a:ext cx="8458200" cy="167640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  <a:ea typeface="Cambria" pitchFamily="18" charset="0"/>
              </a:rPr>
              <a:t>Nekoliko terenskih dana u martu mjesecu </a:t>
            </a:r>
            <a:r>
              <a:rPr lang="en-US" sz="2000" dirty="0" smtClean="0">
                <a:solidFill>
                  <a:prstClr val="black"/>
                </a:solidFill>
                <a:latin typeface="Corbel" pitchFamily="34" charset="0"/>
                <a:ea typeface="Cambria" pitchFamily="18" charset="0"/>
              </a:rPr>
              <a:t>-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  <a:ea typeface="Cambria" pitchFamily="18" charset="0"/>
              </a:rPr>
              <a:t>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  <a:ea typeface="Cambria" pitchFamily="18" charset="0"/>
              </a:rPr>
              <a:t>većina živih organizama nije fiziološki aktivna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805166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  <a:ea typeface="Cambria" pitchFamily="18" charset="0"/>
              </a:rPr>
              <a:t>Dostupni literaturni podaci oskudni, neki stariji od vijeka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286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U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lazni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podaci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su djelimični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ili uopšte ne postoje,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pa nije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bilo moguće pravilno uraditi djelove elaborata koji se odnose na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:</a:t>
            </a:r>
            <a:endParaRPr lang="sr-Latn-ME" sz="20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012924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	</a:t>
            </a:r>
            <a:r>
              <a:rPr lang="sr-Latn-ME" sz="2000" dirty="0">
                <a:solidFill>
                  <a:srgbClr val="F79646">
                    <a:lumMod val="75000"/>
                  </a:srgbClr>
                </a:solidFill>
                <a:latin typeface="Corbel" pitchFamily="34" charset="0"/>
              </a:rPr>
              <a:t>•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Definisanje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stepena uticaja izgradnje i funkcionisanja autoputa na      </a:t>
            </a:r>
            <a:r>
              <a:rPr lang="sr-Latn-ME" sz="2000" dirty="0">
                <a:solidFill>
                  <a:prstClr val="white"/>
                </a:solidFill>
                <a:latin typeface="Corbel" pitchFamily="34" charset="0"/>
              </a:rPr>
              <a:t>. 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             </a:t>
            </a:r>
            <a:r>
              <a:rPr lang="sr-Latn-ME" sz="2000" dirty="0">
                <a:solidFill>
                  <a:prstClr val="white"/>
                </a:solidFill>
                <a:latin typeface="Corbel" pitchFamily="34" charset="0"/>
              </a:rPr>
              <a:t>.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     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           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životnu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sredinu</a:t>
            </a:r>
            <a:endParaRPr lang="sr-Latn-ME" sz="20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65760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	</a:t>
            </a:r>
            <a:r>
              <a:rPr lang="sr-Latn-ME" sz="2000" dirty="0">
                <a:solidFill>
                  <a:srgbClr val="F79646">
                    <a:lumMod val="75000"/>
                  </a:srgbClr>
                </a:solidFill>
                <a:latin typeface="Corbel" pitchFamily="34" charset="0"/>
              </a:rPr>
              <a:t>•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Definisanje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mjera smanjenja negativnog uticaja na životnu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sredinu</a:t>
            </a:r>
            <a:endParaRPr lang="sr-Latn-ME" sz="20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4117872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000" dirty="0">
                <a:solidFill>
                  <a:srgbClr val="F79646">
                    <a:lumMod val="75000"/>
                  </a:srgbClr>
                </a:solidFill>
                <a:latin typeface="Corbel" pitchFamily="34" charset="0"/>
              </a:rPr>
              <a:t>	•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Definisanje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monitoringa stanja životne sredine.</a:t>
            </a:r>
            <a:endParaRPr lang="sr-Latn-ME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09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072" y="1676400"/>
            <a:ext cx="8229600" cy="106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Izgradnja nije smjela da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bude za</a:t>
            </a:r>
            <a:r>
              <a:rPr lang="vi-V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poč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eta</a:t>
            </a:r>
            <a:r>
              <a:rPr lang="vi-V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prije nego što su urađena detaljna istraživanja živog svijeta i njihovih staništa na lokacijama koje će put da zauzme i presiječe, i </a:t>
            </a:r>
            <a:r>
              <a:rPr lang="vi-VN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na </a:t>
            </a:r>
            <a:r>
              <a:rPr lang="vi-V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Calibri" pitchFamily="34" charset="0"/>
              </a:rPr>
              <a:t>koje će put da utiče. </a:t>
            </a:r>
            <a:endParaRPr lang="sr-Latn-ME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sr-Latn-ME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45008" y="3429000"/>
            <a:ext cx="8229600" cy="1631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Primjeri iz okruženja i svijeta uče nas da je jedan od najvažnijih strana izgradnje infrastrukturnih objekata briga o prirodnom balansu koji postoji na terenu. U slučaju narušavanja balansa (do koga mora doći pri ovako velikim projektima), investitor i upravljač </a:t>
            </a:r>
            <a:r>
              <a:rPr lang="en-US" sz="2000" dirty="0" err="1" smtClean="0">
                <a:solidFill>
                  <a:prstClr val="black"/>
                </a:solidFill>
                <a:latin typeface="Corbel" pitchFamily="34" charset="0"/>
              </a:rPr>
              <a:t>imaju</a:t>
            </a:r>
            <a:r>
              <a:rPr lang="en-US" sz="20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rbel" pitchFamily="34" charset="0"/>
              </a:rPr>
              <a:t>obavezu</a:t>
            </a:r>
            <a:r>
              <a:rPr lang="en-US" sz="2000" dirty="0" smtClean="0">
                <a:solidFill>
                  <a:prstClr val="black"/>
                </a:solidFill>
                <a:latin typeface="Corbel" pitchFamily="34" charset="0"/>
              </a:rPr>
              <a:t> da </a:t>
            </a:r>
            <a:r>
              <a:rPr lang="en-US" sz="2000" dirty="0" err="1" smtClean="0">
                <a:solidFill>
                  <a:prstClr val="black"/>
                </a:solidFill>
                <a:latin typeface="Corbel" pitchFamily="34" charset="0"/>
              </a:rPr>
              <a:t>prirodi</a:t>
            </a:r>
            <a:r>
              <a:rPr lang="en-US" sz="20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Corbel" pitchFamily="34" charset="0"/>
              </a:rPr>
              <a:t>vrate</a:t>
            </a:r>
            <a:r>
              <a:rPr lang="en-US" sz="2000" dirty="0" smtClean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sve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što joj je neophodno da bi balans opet bio uspostavljen.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572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8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orbel" pitchFamily="34" charset="0"/>
                <a:ea typeface="+mj-ea"/>
                <a:cs typeface="+mj-cs"/>
              </a:rPr>
              <a:t>Elaborat nije cjelovit dokument</a:t>
            </a:r>
            <a:endParaRPr lang="sr-Latn-M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50170"/>
            <a:ext cx="990600" cy="110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630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838200"/>
          </a:xfrm>
        </p:spPr>
        <p:txBody>
          <a:bodyPr>
            <a:noAutofit/>
          </a:bodyPr>
          <a:lstStyle/>
          <a:p>
            <a:r>
              <a:rPr lang="sr-Latn-ME" sz="2500" dirty="0">
                <a:solidFill>
                  <a:srgbClr val="0070C0"/>
                </a:solidFill>
                <a:latin typeface="Corbel" pitchFamily="34" charset="0"/>
              </a:rPr>
              <a:t>Osjetljivost prirodnih područja</a:t>
            </a:r>
            <a:br>
              <a:rPr lang="sr-Latn-ME" sz="2500" dirty="0">
                <a:solidFill>
                  <a:srgbClr val="0070C0"/>
                </a:solidFill>
                <a:latin typeface="Corbel" pitchFamily="34" charset="0"/>
              </a:rPr>
            </a:br>
            <a:endParaRPr lang="sr-Latn-ME" sz="25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2285999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Prilikom izgradnje ovakvih projekata, na promjene koje nastaju u sredini najosjetljivija su</a:t>
            </a:r>
            <a:r>
              <a:rPr lang="sr-Latn-ME" sz="2000" dirty="0">
                <a:latin typeface="Corbel" pitchFamily="34" charset="0"/>
              </a:rPr>
              <a:t> </a:t>
            </a:r>
            <a:r>
              <a:rPr lang="sr-Latn-ME" sz="2000" dirty="0">
                <a:solidFill>
                  <a:srgbClr val="0070C0"/>
                </a:solidFill>
                <a:latin typeface="Corbel" pitchFamily="34" charset="0"/>
              </a:rPr>
              <a:t>močvarna i </a:t>
            </a:r>
            <a:r>
              <a:rPr lang="sr-Latn-ME" sz="2000" dirty="0" smtClean="0">
                <a:solidFill>
                  <a:srgbClr val="0070C0"/>
                </a:solidFill>
                <a:latin typeface="Corbel" pitchFamily="34" charset="0"/>
              </a:rPr>
              <a:t>riječna staništa</a:t>
            </a:r>
          </a:p>
          <a:p>
            <a:pPr marL="0" indent="0" algn="just">
              <a:buNone/>
            </a:pPr>
            <a:endParaRPr lang="sr-Latn-ME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U elaboratu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su naglašeni posebnost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, osjetljivost i značaj Tare i Morače, kao i kanjona koje su one kreirale. Uprkos tome </a:t>
            </a:r>
            <a:r>
              <a:rPr lang="sr-Latn-ME" sz="2000" dirty="0">
                <a:solidFill>
                  <a:srgbClr val="0070C0"/>
                </a:solidFill>
                <a:latin typeface="Corbel" pitchFamily="34" charset="0"/>
              </a:rPr>
              <a:t>izgradnja auto puta </a:t>
            </a:r>
            <a:r>
              <a:rPr lang="sr-Latn-ME" sz="2000" dirty="0" smtClean="0">
                <a:solidFill>
                  <a:srgbClr val="0070C0"/>
                </a:solidFill>
                <a:latin typeface="Corbel" pitchFamily="34" charset="0"/>
              </a:rPr>
              <a:t>drastično </a:t>
            </a:r>
            <a:r>
              <a:rPr lang="sr-Latn-ME" sz="2000" dirty="0">
                <a:solidFill>
                  <a:srgbClr val="0070C0"/>
                </a:solidFill>
                <a:latin typeface="Corbel" pitchFamily="34" charset="0"/>
              </a:rPr>
              <a:t>zadire u korito </a:t>
            </a:r>
            <a:r>
              <a:rPr lang="sr-Latn-ME" sz="2000" dirty="0" smtClean="0">
                <a:solidFill>
                  <a:srgbClr val="0070C0"/>
                </a:solidFill>
                <a:latin typeface="Corbel" pitchFamily="34" charset="0"/>
              </a:rPr>
              <a:t>Tare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,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ugrožavajući sredinu koju je rijeka vjekovima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oblikovala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, pa tako i njen biljni i životinjski svijet</a:t>
            </a:r>
            <a:r>
              <a:rPr lang="sr-Latn-ME" sz="2000" dirty="0">
                <a:latin typeface="Corbel" pitchFamily="34" charset="0"/>
              </a:rPr>
              <a:t>. </a:t>
            </a:r>
            <a:endParaRPr lang="sr-Latn-ME" sz="2000" dirty="0" smtClean="0">
              <a:latin typeface="Corbel" pitchFamily="34" charset="0"/>
            </a:endParaRPr>
          </a:p>
          <a:p>
            <a:pPr marL="0" indent="0" algn="just">
              <a:buNone/>
            </a:pPr>
            <a:endParaRPr lang="sr-Latn-ME" sz="2000" dirty="0"/>
          </a:p>
          <a:p>
            <a:pPr marL="0" marR="0" indent="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sr-Latn-ME" sz="2000" b="1" dirty="0">
              <a:solidFill>
                <a:srgbClr val="31849B"/>
              </a:solidFill>
              <a:ea typeface="Times New Roman"/>
              <a:cs typeface="Calibri"/>
            </a:endParaRPr>
          </a:p>
          <a:p>
            <a:pPr algn="just"/>
            <a:endParaRPr lang="sr-Latn-ME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304800" y="4687730"/>
            <a:ext cx="8534400" cy="1676400"/>
          </a:xfrm>
          <a:prstGeom prst="round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6" name="TextBox 5"/>
          <p:cNvSpPr txBox="1"/>
          <p:nvPr/>
        </p:nvSpPr>
        <p:spPr>
          <a:xfrm>
            <a:off x="457200" y="4782265"/>
            <a:ext cx="8229600" cy="1487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sr-Latn-ME" sz="2000" dirty="0">
                <a:latin typeface="Corbel" pitchFamily="34" charset="0"/>
                <a:ea typeface="Times New Roman"/>
                <a:cs typeface="Calibri"/>
              </a:rPr>
              <a:t>Elaborat konstatuje vrijednost ekosistema koje gradi rijeka Tara, i konstatuje da će autoput biti uz samu rijeku, ali ne razmatra mogućnost izmještanja trase puta izvan riječnog korita. Tako ostaje omogućeno/ ozvaničeno oštećenje rijeke na cijeloj svojoj dužni kojom prolazi autoput. </a:t>
            </a:r>
            <a:endParaRPr lang="sr-Latn-ME" sz="2000" dirty="0"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352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i="1" dirty="0">
                <a:solidFill>
                  <a:srgbClr val="0070C0"/>
                </a:solidFill>
                <a:latin typeface="Corbel" pitchFamily="34" charset="0"/>
                <a:ea typeface="Times New Roman"/>
                <a:cs typeface="Calibri"/>
              </a:rPr>
              <a:t>,,U skladu sa Deklaracijom o zaštiti Rijeke Tare u kanjonu rijeke Tare se ne smiju obavljati bilo kakve aktivnosti koje bi dovele do promjena na teritoriji kanjona Tare, koji je pod zaštitom UNESCO-a, kroz program: “Čovjek i biosfera”, a od 1980. godine kanjon rijeke Tare je zaštićen i kao Mjesto svjetskog nasljeđa UNESCO-a</a:t>
            </a:r>
            <a:r>
              <a:rPr lang="sr-Latn-ME" b="1" dirty="0">
                <a:solidFill>
                  <a:srgbClr val="0070C0"/>
                </a:solidFill>
                <a:latin typeface="Corbel" pitchFamily="34" charset="0"/>
                <a:ea typeface="Times New Roman"/>
                <a:cs typeface="Calibri"/>
              </a:rPr>
              <a:t>”.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163" y="5912298"/>
            <a:ext cx="808037" cy="90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011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895600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Pored</a:t>
            </a:r>
            <a:r>
              <a:rPr lang="sr-Latn-ME" sz="2000" dirty="0">
                <a:latin typeface="Corbel" pitchFamily="34" charset="0"/>
              </a:rPr>
              <a:t> </a:t>
            </a:r>
            <a:r>
              <a:rPr lang="sr-Latn-ME" sz="2000" dirty="0" smtClean="0">
                <a:solidFill>
                  <a:srgbClr val="0070C0"/>
                </a:solidFill>
                <a:latin typeface="Corbel" pitchFamily="34" charset="0"/>
              </a:rPr>
              <a:t>riječnih sistema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,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na izgradnju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autoputeva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posebno su osjetljive</a:t>
            </a:r>
            <a:r>
              <a:rPr lang="sr-Latn-ME" sz="2000" dirty="0">
                <a:latin typeface="Corbel" pitchFamily="34" charset="0"/>
              </a:rPr>
              <a:t> </a:t>
            </a:r>
            <a:r>
              <a:rPr lang="sr-Latn-ME" sz="2000" dirty="0" smtClean="0">
                <a:solidFill>
                  <a:srgbClr val="00B050"/>
                </a:solidFill>
                <a:latin typeface="Corbel" pitchFamily="34" charset="0"/>
              </a:rPr>
              <a:t>šume.</a:t>
            </a:r>
          </a:p>
          <a:p>
            <a:pPr algn="just"/>
            <a:endParaRPr lang="sr-Latn-ME" sz="2000" dirty="0" smtClean="0">
              <a:solidFill>
                <a:srgbClr val="006600"/>
              </a:solidFill>
              <a:latin typeface="Corbel" pitchFamily="34" charset="0"/>
            </a:endParaRPr>
          </a:p>
          <a:p>
            <a:pPr algn="just"/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U elaboratu piše da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najveći dio trase puta prekrivaju šume, od kojih veliki postotak čine visokokvalitetne šume. Takođe, u elaboratu stoji da su najljepši primjeri očuvanih šuma upravo u predjelu Tare. </a:t>
            </a:r>
            <a:endParaRPr lang="sr-Latn-ME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  <a:p>
            <a:pPr algn="just"/>
            <a:endParaRPr lang="sr-Latn-ME" sz="2000" dirty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  <a:p>
            <a:pPr algn="just"/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Ne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znamo tačnu trasu puta i ostale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detalje - </a:t>
            </a:r>
            <a:r>
              <a:rPr lang="sr-Latn-ME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kako da znamo da li će i ove šume biti 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uzurpirane, i u kojoj mjeri?</a:t>
            </a:r>
          </a:p>
          <a:p>
            <a:pPr algn="just"/>
            <a:endParaRPr lang="sr-Latn-ME" sz="2000" dirty="0"/>
          </a:p>
          <a:p>
            <a:pPr algn="just"/>
            <a:endParaRPr lang="sr-Latn-ME" sz="2000" dirty="0"/>
          </a:p>
          <a:p>
            <a:pPr algn="just"/>
            <a:endParaRPr lang="sr-Latn-ME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301841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Povezanost </a:t>
            </a:r>
            <a:r>
              <a:rPr lang="sr-Latn-ME" sz="2000" dirty="0">
                <a:solidFill>
                  <a:srgbClr val="0070C0"/>
                </a:solidFill>
                <a:latin typeface="Corbel" pitchFamily="34" charset="0"/>
              </a:rPr>
              <a:t>,,živih’’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i </a:t>
            </a:r>
            <a:r>
              <a:rPr lang="sr-Latn-ME" sz="2000" dirty="0">
                <a:solidFill>
                  <a:srgbClr val="FFC000"/>
                </a:solidFill>
                <a:latin typeface="Corbel" pitchFamily="34" charset="0"/>
              </a:rPr>
              <a:t>,,neživih’’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aspekata </a:t>
            </a:r>
            <a:r>
              <a:rPr lang="sr-Latn-ME" sz="2000" dirty="0" smtClean="0">
                <a:solidFill>
                  <a:srgbClr val="00B050"/>
                </a:solidFill>
                <a:latin typeface="Corbel" pitchFamily="34" charset="0"/>
              </a:rPr>
              <a:t>prirode:</a:t>
            </a:r>
            <a:endParaRPr lang="sr-Latn-ME" sz="2000" dirty="0">
              <a:solidFill>
                <a:prstClr val="black"/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164425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Kako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putevi utiču na predjele kojima prolaze?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6200" y="152400"/>
            <a:ext cx="9220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25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orbel" pitchFamily="34" charset="0"/>
                <a:ea typeface="+mj-ea"/>
                <a:cs typeface="+mj-cs"/>
              </a:rPr>
              <a:t>Osjetljivost prirodnih područja</a:t>
            </a:r>
            <a:br>
              <a:rPr lang="sr-Latn-ME" sz="2500" dirty="0">
                <a:solidFill>
                  <a:srgbClr val="0070C0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orbel" pitchFamily="34" charset="0"/>
                <a:ea typeface="+mj-ea"/>
                <a:cs typeface="+mj-cs"/>
              </a:rPr>
            </a:br>
            <a:endParaRPr lang="sr-Latn-M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960437" cy="1074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33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sr-Latn-ME" sz="2500" dirty="0" smtClean="0">
                <a:solidFill>
                  <a:srgbClr val="0070C0"/>
                </a:solidFill>
                <a:latin typeface="Corbel" pitchFamily="34" charset="0"/>
              </a:rPr>
              <a:t>Pripremni radovi i uslovi u kojima su započeti</a:t>
            </a:r>
            <a:endParaRPr lang="sr-Latn-ME" sz="25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285999"/>
          </a:xfrm>
        </p:spPr>
        <p:txBody>
          <a:bodyPr>
            <a:normAutofit/>
          </a:bodyPr>
          <a:lstStyle/>
          <a:p>
            <a:pPr algn="just"/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Izgradnja </a:t>
            </a:r>
            <a:r>
              <a:rPr lang="sr-Latn-ME" sz="20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autoputa</a:t>
            </a:r>
            <a:r>
              <a:rPr lang="sr-Latn-ME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</a:rPr>
              <a:t> započeta u maju 2015. </a:t>
            </a:r>
            <a:r>
              <a:rPr lang="sr-Latn-ME" sz="20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godine.</a:t>
            </a:r>
          </a:p>
          <a:p>
            <a:pPr lvl="0" algn="just"/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Saglasnost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na elaborat procjene uticaja na životnu sredinu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 donesena je </a:t>
            </a:r>
            <a:r>
              <a:rPr lang="sr-Latn-ME" sz="2000" dirty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kasnije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 – u decembru 2015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. </a:t>
            </a:r>
            <a:r>
              <a:rPr lang="sr-Latn-ME" sz="2000" dirty="0" smtClean="0">
                <a:solidFill>
                  <a:schemeClr val="bg1">
                    <a:lumMod val="50000"/>
                  </a:schemeClr>
                </a:solidFill>
                <a:latin typeface="Corbel" pitchFamily="34" charset="0"/>
              </a:rPr>
              <a:t>godine.</a:t>
            </a:r>
            <a:endParaRPr lang="sr-Latn-ME" sz="2000" dirty="0" smtClean="0">
              <a:solidFill>
                <a:prstClr val="black"/>
              </a:solidFill>
              <a:latin typeface="Corbel" pitchFamily="34" charset="0"/>
            </a:endParaRPr>
          </a:p>
          <a:p>
            <a:pPr lvl="0" algn="just"/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Tako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je prekršen član 6 i član 18 Zakona o procjeni uticaja na životnu sredinu</a:t>
            </a:r>
          </a:p>
          <a:p>
            <a:endParaRPr lang="sr-Latn-ME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b="1" dirty="0">
                <a:solidFill>
                  <a:prstClr val="black"/>
                </a:solidFill>
                <a:latin typeface="Corbel" pitchFamily="34" charset="0"/>
              </a:rPr>
              <a:t> 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Definisanje mjera za očuvanje životne sredine i zdravlja ljudi treba da bude uključeno u postupak izrade idejnog i glavnog projekta. 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sr-Latn-ME" sz="20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Pripremni radovi nijesu predmet predmetnog Elaborata. Tako je obesmišljen </a:t>
            </a:r>
            <a:r>
              <a:rPr lang="sr-Latn-ME" sz="2000" i="1" dirty="0">
                <a:solidFill>
                  <a:prstClr val="black"/>
                </a:solidFill>
                <a:latin typeface="Corbel" pitchFamily="34" charset="0"/>
              </a:rPr>
              <a:t>Zakon o procjeni uticaja na životnu sredinu</a:t>
            </a:r>
            <a:r>
              <a:rPr lang="sr-Latn-ME" sz="2000" dirty="0">
                <a:solidFill>
                  <a:prstClr val="black"/>
                </a:solidFill>
                <a:latin typeface="Corbel" pitchFamily="34" charset="0"/>
              </a:rPr>
              <a:t>, koji ocjenjuje uticaj cijelog projekta na životnu sredinu (pa samim tim i uticaj početnih radova), ne uticaj samo jednog dijela </a:t>
            </a:r>
            <a:r>
              <a:rPr lang="sr-Latn-ME" sz="2000" dirty="0" smtClean="0">
                <a:solidFill>
                  <a:prstClr val="black"/>
                </a:solidFill>
                <a:latin typeface="Corbel" pitchFamily="34" charset="0"/>
              </a:rPr>
              <a:t>projekta.</a:t>
            </a:r>
            <a:endParaRPr lang="sr-Latn-ME" sz="2000" dirty="0">
              <a:solidFill>
                <a:prstClr val="black"/>
              </a:solidFill>
              <a:latin typeface="Corbe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715000"/>
            <a:ext cx="940372" cy="1051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303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579438"/>
          </a:xfrm>
        </p:spPr>
        <p:txBody>
          <a:bodyPr>
            <a:normAutofit fontScale="90000"/>
          </a:bodyPr>
          <a:lstStyle/>
          <a:p>
            <a:r>
              <a:rPr lang="sr-Latn-ME" sz="2800" dirty="0" smtClean="0">
                <a:solidFill>
                  <a:srgbClr val="0070C0"/>
                </a:solidFill>
                <a:latin typeface="Corbel" pitchFamily="34" charset="0"/>
              </a:rPr>
              <a:t>Mjere za smanjenje negativnog uticaja na životnu sredinu</a:t>
            </a:r>
            <a:endParaRPr lang="sr-Latn-ME" sz="28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7200"/>
          </a:xfrm>
        </p:spPr>
        <p:txBody>
          <a:bodyPr>
            <a:normAutofit/>
          </a:bodyPr>
          <a:lstStyle/>
          <a:p>
            <a:r>
              <a:rPr lang="sr-Latn-ME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Mjere moraju biti isplanirane u odnosu na nulto stanje </a:t>
            </a:r>
          </a:p>
          <a:p>
            <a:endParaRPr lang="sr-Latn-ME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Opisane mjere treba da se odnose na smanjenje dugoročnih negativnih uticaja i da osiguraju da se negativne posljedice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nadoknade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2438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Nema dovoljno podataka o endemičnim, ugroženim i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ostalim vrstama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986" y="2889249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Nije odgovoreno na pitanje kako umanjiti efekat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fragmentacije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" y="3352800"/>
            <a:ext cx="82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Mjerama nijesu obuhvaćene sve grupe živih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organizama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86" y="3810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Mjere se skoro uopšte ne osvrću na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ekosisteme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986" y="42672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Mjere zaštite faune nijesu specifične – tuneli i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propusti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986" y="4724400"/>
            <a:ext cx="8275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Nema podataka o rutama životinja u toku migratornih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kretanja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160091"/>
            <a:ext cx="82751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Nije urađeno osnovno geografsko mapiranje distribucije ugroženih i endemičnih biljaka i životinja, važnih 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staništa </a:t>
            </a:r>
            <a:r>
              <a:rPr lang="sr-Latn-ME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i sl</a:t>
            </a:r>
            <a:r>
              <a:rPr lang="sr-Latn-M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598753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ctr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dirty="0">
                <a:solidFill>
                  <a:prstClr val="black">
                    <a:lumMod val="95000"/>
                    <a:lumOff val="5000"/>
                  </a:prstClr>
                </a:solidFill>
                <a:latin typeface="Corbel" pitchFamily="34" charset="0"/>
              </a:rPr>
              <a:t>,,Budući upravljač autoputa treba da...’’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06422"/>
            <a:ext cx="899318" cy="10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6852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792162"/>
          </a:xfrm>
        </p:spPr>
        <p:txBody>
          <a:bodyPr>
            <a:normAutofit fontScale="90000"/>
          </a:bodyPr>
          <a:lstStyle/>
          <a:p>
            <a:r>
              <a:rPr lang="sr-Latn-ME" sz="2800" dirty="0" smtClean="0">
                <a:solidFill>
                  <a:srgbClr val="0070C0"/>
                </a:solidFill>
                <a:latin typeface="Corbel" pitchFamily="34" charset="0"/>
              </a:rPr>
              <a:t>Monitoring</a:t>
            </a:r>
            <a:endParaRPr lang="sr-Latn-ME" sz="28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19600"/>
          </a:xfrm>
        </p:spPr>
        <p:txBody>
          <a:bodyPr>
            <a:normAutofit/>
          </a:bodyPr>
          <a:lstStyle/>
          <a:p>
            <a:pPr algn="just"/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Metode monitoringa dizajniraju se u odnosu na tip projekta, odnosno uticaja projekta na nulto stanje. Metode monitoringa treba efikasno da prate i da opišu promjene koje se događaju u prirodi</a:t>
            </a:r>
          </a:p>
          <a:p>
            <a:pPr algn="just"/>
            <a:endParaRPr lang="sr-Latn-ME" sz="2000" dirty="0">
              <a:solidFill>
                <a:schemeClr val="tx1">
                  <a:lumMod val="95000"/>
                  <a:lumOff val="5000"/>
                </a:schemeClr>
              </a:solidFill>
              <a:latin typeface="Corbel" pitchFamily="34" charset="0"/>
              <a:ea typeface="Times New Roman"/>
              <a:cs typeface="Times New Roman"/>
            </a:endParaRPr>
          </a:p>
          <a:p>
            <a:pPr algn="just"/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Jednostavno </a:t>
            </a: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rečeno, ako ne znamo vrijednosti terena prije početka izvođenja radova, praćenje stanja nakon završetka radova postaje besmisleno, zato što se dobijeni podaci nemaju sa čime porediti, pa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nije moguće znati da </a:t>
            </a: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  <a:ea typeface="Times New Roman"/>
                <a:cs typeface="Times New Roman"/>
              </a:rPr>
              <a:t>li se kvalitet životne sredine popravlja ili pogoršava.</a:t>
            </a:r>
            <a:endParaRPr lang="sr-Latn-ME" sz="18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  <a:ea typeface="Times New Roman"/>
              <a:cs typeface="Times New Roman"/>
            </a:endParaRPr>
          </a:p>
          <a:p>
            <a:endParaRPr lang="sr-Latn-ME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756" y="5867400"/>
            <a:ext cx="823912" cy="92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7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31838"/>
          </a:xfrm>
        </p:spPr>
        <p:txBody>
          <a:bodyPr>
            <a:normAutofit fontScale="90000"/>
          </a:bodyPr>
          <a:lstStyle/>
          <a:p>
            <a:r>
              <a:rPr lang="sr-Latn-ME" sz="2800" dirty="0" smtClean="0">
                <a:solidFill>
                  <a:srgbClr val="0070C0"/>
                </a:solidFill>
                <a:latin typeface="Corbel" pitchFamily="34" charset="0"/>
              </a:rPr>
              <a:t>Preporuke</a:t>
            </a:r>
            <a:endParaRPr lang="sr-Latn-ME" sz="2800" dirty="0">
              <a:solidFill>
                <a:srgbClr val="0070C0"/>
              </a:solidFill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33400"/>
          </a:xfrm>
        </p:spPr>
        <p:txBody>
          <a:bodyPr>
            <a:normAutofit/>
          </a:bodyPr>
          <a:lstStyle/>
          <a:p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Usvajanje holističkog, tj.detaljnog interdisciplinarnog  pristupa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8109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Uključivanje javnosti je neophodno – osiguran uspjeh izabranih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rješenja</a:t>
            </a:r>
            <a:endParaRPr lang="sr-Latn-ME" sz="20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06768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 slučaju našeg elaborata, iako su imena prisutna, mnogi stručnjaci nijesu mogli dati objektivnu ocjenu zbog kratkog vremenskog roka istraživanja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.</a:t>
            </a:r>
            <a:endParaRPr lang="sr-Latn-ME" sz="20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71465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Pratiti nova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saznanja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u </a:t>
            </a: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svijetu, u vezi sa izgradnjom puteva koji su među najvećim zagađivačima životne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sredine</a:t>
            </a:r>
            <a:endParaRPr lang="sr-Latn-ME" sz="20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42254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Sistematičan i uniforman pristup sakupljanju informacija, kao i standardizovani programi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monitoringa</a:t>
            </a:r>
            <a:endParaRPr lang="sr-Latn-ME" sz="20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4130426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Dugoročne posljedice po prirodu teško je kvantifikovati i evaluirati, zbog čega je neophodan oprezan pristup sa ekološki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v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jesnim </a:t>
            </a: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planiranjem od samog </a:t>
            </a:r>
            <a:r>
              <a:rPr lang="sr-Latn-ME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početka</a:t>
            </a:r>
            <a:endParaRPr lang="sr-Latn-ME" sz="2000" dirty="0">
              <a:solidFill>
                <a:schemeClr val="tx1">
                  <a:lumMod val="65000"/>
                  <a:lumOff val="35000"/>
                </a:schemeClr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159514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r-Latn-ME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itchFamily="34" charset="0"/>
              </a:rPr>
              <a:t>Ruta definisana projektom nije bila ekološki najprihvatljivija, ali je ipak uzeta kao najbolja opcija</a:t>
            </a:r>
            <a:endParaRPr lang="sr-Latn-M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867400"/>
            <a:ext cx="8176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894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547</TotalTime>
  <Words>1005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PowerPoint Presentation</vt:lpstr>
      <vt:lpstr>Elaborat nije cjelovit dokument</vt:lpstr>
      <vt:lpstr>PowerPoint Presentation</vt:lpstr>
      <vt:lpstr>Osjetljivost prirodnih područja </vt:lpstr>
      <vt:lpstr>PowerPoint Presentation</vt:lpstr>
      <vt:lpstr>Pripremni radovi i uslovi u kojima su započeti</vt:lpstr>
      <vt:lpstr>Mjere za smanjenje negativnog uticaja na životnu sredinu</vt:lpstr>
      <vt:lpstr>Monitoring</vt:lpstr>
      <vt:lpstr>Preporuke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 Popovic</dc:creator>
  <cp:lastModifiedBy>KOMPONENT</cp:lastModifiedBy>
  <cp:revision>35</cp:revision>
  <dcterms:created xsi:type="dcterms:W3CDTF">2006-08-16T00:00:00Z</dcterms:created>
  <dcterms:modified xsi:type="dcterms:W3CDTF">2019-04-08T07:43:18Z</dcterms:modified>
</cp:coreProperties>
</file>