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1282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71600"/>
            <a:ext cx="9144000" cy="1219200"/>
          </a:xfrm>
        </p:spPr>
        <p:txBody>
          <a:bodyPr/>
          <a:lstStyle/>
          <a:p>
            <a:r>
              <a:rPr lang="en-US" sz="2500" b="1" dirty="0" err="1" smtClean="0">
                <a:solidFill>
                  <a:srgbClr val="0070C0"/>
                </a:solidFill>
                <a:latin typeface="Corbel" pitchFamily="34" charset="0"/>
              </a:rPr>
              <a:t>Analiza</a:t>
            </a:r>
            <a:r>
              <a:rPr lang="en-US" sz="25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en-US" sz="2500" b="1" dirty="0" err="1" smtClean="0">
                <a:solidFill>
                  <a:srgbClr val="0070C0"/>
                </a:solidFill>
                <a:latin typeface="Corbel" pitchFamily="34" charset="0"/>
              </a:rPr>
              <a:t>elaborata</a:t>
            </a:r>
            <a:r>
              <a:rPr lang="en-US" sz="2500" b="1" dirty="0" smtClean="0">
                <a:solidFill>
                  <a:srgbClr val="0070C0"/>
                </a:solidFill>
                <a:latin typeface="Corbel" pitchFamily="34" charset="0"/>
              </a:rPr>
              <a:t> o </a:t>
            </a:r>
            <a:r>
              <a:rPr lang="en-US" sz="2500" b="1" dirty="0" err="1" smtClean="0">
                <a:solidFill>
                  <a:srgbClr val="0070C0"/>
                </a:solidFill>
                <a:latin typeface="Corbel" pitchFamily="34" charset="0"/>
              </a:rPr>
              <a:t>procjeni</a:t>
            </a:r>
            <a:r>
              <a:rPr lang="en-US" sz="25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en-US" sz="2500" b="1" dirty="0" err="1" smtClean="0">
                <a:solidFill>
                  <a:srgbClr val="0070C0"/>
                </a:solidFill>
                <a:latin typeface="Corbel" pitchFamily="34" charset="0"/>
              </a:rPr>
              <a:t>uticaja</a:t>
            </a:r>
            <a:r>
              <a:rPr lang="en-US" sz="25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en-US" sz="2500" b="1" dirty="0" err="1" smtClean="0">
                <a:solidFill>
                  <a:srgbClr val="0070C0"/>
                </a:solidFill>
                <a:latin typeface="Corbel" pitchFamily="34" charset="0"/>
              </a:rPr>
              <a:t>na</a:t>
            </a:r>
            <a:r>
              <a:rPr lang="en-US" sz="2500" b="1" dirty="0" smtClean="0">
                <a:solidFill>
                  <a:srgbClr val="0070C0"/>
                </a:solidFill>
                <a:latin typeface="Corbel" pitchFamily="34" charset="0"/>
              </a:rPr>
              <a:t> </a:t>
            </a:r>
            <a:r>
              <a:rPr lang="sr-Latn-ME" sz="2500" b="1" dirty="0" smtClean="0">
                <a:solidFill>
                  <a:srgbClr val="0070C0"/>
                </a:solidFill>
                <a:latin typeface="Corbel" pitchFamily="34" charset="0"/>
              </a:rPr>
              <a:t>životnu sredinu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392344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200" b="1" dirty="0" smtClean="0">
                <a:solidFill>
                  <a:srgbClr val="0070C0"/>
                </a:solidFill>
                <a:latin typeface="Corbel" pitchFamily="34" charset="0"/>
              </a:rPr>
              <a:t>Autoput Bar - Boljare</a:t>
            </a:r>
            <a:endParaRPr lang="sr-Latn-ME" sz="2200" b="1" dirty="0">
              <a:solidFill>
                <a:srgbClr val="0070C0"/>
              </a:solidFill>
              <a:latin typeface="Corbe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019509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200" b="1" dirty="0" smtClean="0">
                <a:solidFill>
                  <a:srgbClr val="0070C0"/>
                </a:solidFill>
                <a:latin typeface="Corbel" pitchFamily="34" charset="0"/>
              </a:rPr>
              <a:t>Dionica Smokovac - Mateševo</a:t>
            </a:r>
            <a:endParaRPr lang="sr-Latn-ME" sz="2200" b="1" dirty="0">
              <a:solidFill>
                <a:srgbClr val="0070C0"/>
              </a:solidFill>
              <a:latin typeface="Corbe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429304"/>
            <a:ext cx="914400" cy="1029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" y="4477357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rbel" pitchFamily="34" charset="0"/>
              </a:rPr>
              <a:t>Podgorica</a:t>
            </a:r>
            <a:r>
              <a:rPr lang="en-US" dirty="0" smtClean="0">
                <a:latin typeface="Corbel" pitchFamily="34" charset="0"/>
              </a:rPr>
              <a:t>, 08.04.2019.</a:t>
            </a:r>
            <a:endParaRPr lang="sr-Latn-ME" dirty="0">
              <a:latin typeface="Corbe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4600" y="4477356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rbel" pitchFamily="34" charset="0"/>
              </a:rPr>
              <a:t>Jelena</a:t>
            </a:r>
            <a:r>
              <a:rPr lang="en-US" dirty="0" smtClean="0">
                <a:latin typeface="Corbel" pitchFamily="34" charset="0"/>
              </a:rPr>
              <a:t> </a:t>
            </a:r>
            <a:r>
              <a:rPr lang="en-US" dirty="0" err="1" smtClean="0">
                <a:latin typeface="Corbel" pitchFamily="34" charset="0"/>
              </a:rPr>
              <a:t>Popovi</a:t>
            </a:r>
            <a:r>
              <a:rPr lang="sr-Latn-ME" dirty="0" smtClean="0">
                <a:latin typeface="Corbel" pitchFamily="34" charset="0"/>
              </a:rPr>
              <a:t>ć</a:t>
            </a:r>
            <a:r>
              <a:rPr lang="en-US" dirty="0" smtClean="0">
                <a:latin typeface="Corbel" pitchFamily="34" charset="0"/>
              </a:rPr>
              <a:t>,</a:t>
            </a:r>
            <a:br>
              <a:rPr lang="en-US" dirty="0" smtClean="0">
                <a:latin typeface="Corbel" pitchFamily="34" charset="0"/>
              </a:rPr>
            </a:br>
            <a:r>
              <a:rPr lang="en-US" dirty="0" smtClean="0">
                <a:latin typeface="Corbel" pitchFamily="34" charset="0"/>
              </a:rPr>
              <a:t>CDE</a:t>
            </a:r>
            <a:endParaRPr lang="sr-Latn-ME" dirty="0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46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209800"/>
          </a:xfrm>
        </p:spPr>
        <p:txBody>
          <a:bodyPr>
            <a:normAutofit/>
          </a:bodyPr>
          <a:lstStyle/>
          <a:p>
            <a:pPr algn="just"/>
            <a:r>
              <a:rPr lang="vi-V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  <a:cs typeface="Calibri" pitchFamily="34" charset="0"/>
              </a:rPr>
              <a:t>U najboljem slučaju izgradnja autoputa, tamo gdje je on zaista neophodan povećava komunikaciju između jako udaljenih i teško prometnih predjela, na primjer u velikim zemljama gdje je potrebno nekoliko dana putovati sa jednog na drugi kraj</a:t>
            </a:r>
            <a:r>
              <a:rPr lang="vi-VN" sz="200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Calibri" pitchFamily="34" charset="0"/>
              </a:rPr>
              <a:t>. ,,U najgorem slučaju izgradnja autoputa predstavlja iluziju razvoja neke države. U oba slučaja bivaju zanemareni dugoročni prirodni gubici. </a:t>
            </a:r>
            <a:r>
              <a:rPr lang="vi-VN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Calibri" pitchFamily="34" charset="0"/>
              </a:rPr>
              <a:t>'’</a:t>
            </a:r>
            <a:endParaRPr lang="sr-Latn-ME" sz="2000" i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sr-Latn-ME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sr-Latn-ME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sr-Latn-ME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4038600"/>
            <a:ext cx="7696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vi-V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  <a:cs typeface="Calibri" pitchFamily="34" charset="0"/>
              </a:rPr>
              <a:t>Živi svijet se danima, godinama, decenijama i vjekovima prilagođava nekom lokalitetu, istovremeno ga mijenjajući i prilagođavajući sebi. Poslije toliko vremena stvara se sredina u kojoj su živi i neživi aspekti prirode savršeno usaglašeni. Upravo takvi predjeli su jedinstveni, i najosjetljiviji na promjene.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81000" y="914400"/>
            <a:ext cx="8305800" cy="2286000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5" name="Rounded Rectangle 4"/>
          <p:cNvSpPr/>
          <p:nvPr/>
        </p:nvSpPr>
        <p:spPr>
          <a:xfrm>
            <a:off x="685800" y="3886200"/>
            <a:ext cx="7848600" cy="1905000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835387"/>
            <a:ext cx="914400" cy="102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295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783902"/>
            <a:ext cx="960437" cy="1074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sr-Latn-ME" sz="2800" dirty="0">
                <a:solidFill>
                  <a:srgbClr val="0070C0"/>
                </a:solidFill>
                <a:latin typeface="Corbel" pitchFamily="34" charset="0"/>
              </a:rPr>
              <a:t>E</a:t>
            </a:r>
            <a:r>
              <a:rPr lang="sr-Latn-ME" sz="2800" dirty="0" smtClean="0">
                <a:solidFill>
                  <a:srgbClr val="0070C0"/>
                </a:solidFill>
                <a:latin typeface="Corbel" pitchFamily="34" charset="0"/>
              </a:rPr>
              <a:t>laborat </a:t>
            </a:r>
            <a:r>
              <a:rPr lang="sr-Latn-ME" sz="2800" dirty="0">
                <a:solidFill>
                  <a:srgbClr val="0070C0"/>
                </a:solidFill>
                <a:latin typeface="Corbel" pitchFamily="34" charset="0"/>
              </a:rPr>
              <a:t>nije cjelovit </a:t>
            </a:r>
            <a:r>
              <a:rPr lang="sr-Latn-ME" sz="2800" dirty="0" smtClean="0">
                <a:solidFill>
                  <a:srgbClr val="0070C0"/>
                </a:solidFill>
                <a:latin typeface="Corbel" pitchFamily="34" charset="0"/>
              </a:rPr>
              <a:t>dokument</a:t>
            </a:r>
            <a:endParaRPr lang="sr-Latn-ME" sz="2800" dirty="0">
              <a:solidFill>
                <a:srgbClr val="0070C0"/>
              </a:solidFill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17982"/>
            <a:ext cx="8229600" cy="18828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ME" sz="2000" dirty="0" smtClean="0"/>
          </a:p>
          <a:p>
            <a:pPr marL="0" indent="0" algn="just">
              <a:buNone/>
            </a:pPr>
            <a:r>
              <a:rPr lang="sr-Latn-M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pitchFamily="34" charset="0"/>
              </a:rPr>
              <a:t>Elaborat nije urađen u skladu sa </a:t>
            </a:r>
            <a:r>
              <a:rPr lang="sr-Latn-ME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pitchFamily="34" charset="0"/>
              </a:rPr>
              <a:t>Pravilnikom o sadržini elaborata o procjeni uticaja na životnu sredinu. </a:t>
            </a:r>
            <a:r>
              <a:rPr lang="sr-Latn-M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pitchFamily="34" charset="0"/>
              </a:rPr>
              <a:t>Samim tim nije ispoštovan </a:t>
            </a:r>
            <a:r>
              <a:rPr lang="sr-Latn-ME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pitchFamily="34" charset="0"/>
              </a:rPr>
              <a:t>Zakon o procjeni uticaja na životnu sredinu</a:t>
            </a:r>
            <a:r>
              <a:rPr lang="sr-Latn-ME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pitchFamily="34" charset="0"/>
              </a:rPr>
              <a:t>, kao ni primijenjena</a:t>
            </a:r>
            <a:r>
              <a:rPr lang="sr-Latn-ME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pitchFamily="34" charset="0"/>
              </a:rPr>
              <a:t> Direktiva o procjeni uticaja na životnu sredinu</a:t>
            </a:r>
            <a:endParaRPr lang="sr-Latn-ME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orbel" pitchFamily="34" charset="0"/>
            </a:endParaRPr>
          </a:p>
          <a:p>
            <a:endParaRPr lang="sr-Latn-ME" sz="2000" dirty="0" smtClean="0"/>
          </a:p>
          <a:p>
            <a:endParaRPr lang="sr-Latn-ME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355249" y="4653177"/>
            <a:ext cx="8458200" cy="1676400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6" name="TextBox 5"/>
          <p:cNvSpPr txBox="1"/>
          <p:nvPr/>
        </p:nvSpPr>
        <p:spPr>
          <a:xfrm>
            <a:off x="304800" y="10668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sz="2000" dirty="0">
                <a:solidFill>
                  <a:prstClr val="black"/>
                </a:solidFill>
                <a:latin typeface="Corbel" pitchFamily="34" charset="0"/>
                <a:ea typeface="Cambria" pitchFamily="18" charset="0"/>
              </a:rPr>
              <a:t>Nekoliko terenskih dana u martu mjesecu </a:t>
            </a:r>
            <a:r>
              <a:rPr lang="en-US" sz="2000" dirty="0" smtClean="0">
                <a:solidFill>
                  <a:prstClr val="black"/>
                </a:solidFill>
                <a:latin typeface="Corbel" pitchFamily="34" charset="0"/>
                <a:ea typeface="Cambria" pitchFamily="18" charset="0"/>
              </a:rPr>
              <a:t>-</a:t>
            </a:r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  <a:ea typeface="Cambria" pitchFamily="18" charset="0"/>
              </a:rPr>
              <a:t> 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  <a:ea typeface="Cambria" pitchFamily="18" charset="0"/>
              </a:rPr>
              <a:t>većina živih organizama nije fiziološki aktivna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805166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sz="2000" dirty="0">
                <a:solidFill>
                  <a:prstClr val="black"/>
                </a:solidFill>
                <a:latin typeface="Corbel" pitchFamily="34" charset="0"/>
                <a:ea typeface="Cambria" pitchFamily="18" charset="0"/>
              </a:rPr>
              <a:t>Dostupni literaturni podaci oskudni, neki stariji od vijeka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U</a:t>
            </a:r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</a:rPr>
              <a:t>lazni 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podaci </a:t>
            </a:r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</a:rPr>
              <a:t>su djelimični 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ili uopšte ne postoje, </a:t>
            </a:r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</a:rPr>
              <a:t>pa nije 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bilo moguće pravilno uraditi djelove elaborata koji se odnose na</a:t>
            </a:r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</a:rPr>
              <a:t>:</a:t>
            </a:r>
            <a:endParaRPr lang="sr-Latn-ME" sz="2000" dirty="0">
              <a:solidFill>
                <a:prstClr val="black"/>
              </a:solidFill>
              <a:latin typeface="Corbe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012924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	</a:t>
            </a:r>
            <a:r>
              <a:rPr lang="sr-Latn-ME" sz="2000" dirty="0">
                <a:solidFill>
                  <a:srgbClr val="F79646">
                    <a:lumMod val="75000"/>
                  </a:srgbClr>
                </a:solidFill>
                <a:latin typeface="Corbel" pitchFamily="34" charset="0"/>
              </a:rPr>
              <a:t>•</a:t>
            </a:r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</a:rPr>
              <a:t>Definisanje 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stepena uticaja izgradnje i funkcionisanja autoputa na      </a:t>
            </a:r>
            <a:r>
              <a:rPr lang="sr-Latn-ME" sz="2000" dirty="0">
                <a:solidFill>
                  <a:prstClr val="white"/>
                </a:solidFill>
                <a:latin typeface="Corbel" pitchFamily="34" charset="0"/>
              </a:rPr>
              <a:t>.  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             </a:t>
            </a:r>
            <a:r>
              <a:rPr lang="sr-Latn-ME" sz="2000" dirty="0">
                <a:solidFill>
                  <a:prstClr val="white"/>
                </a:solidFill>
                <a:latin typeface="Corbel" pitchFamily="34" charset="0"/>
              </a:rPr>
              <a:t>. 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      </a:t>
            </a:r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</a:rPr>
              <a:t>            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životnu </a:t>
            </a:r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</a:rPr>
              <a:t>sredinu</a:t>
            </a:r>
            <a:endParaRPr lang="sr-Latn-ME" sz="2000" dirty="0">
              <a:solidFill>
                <a:prstClr val="black"/>
              </a:solidFill>
              <a:latin typeface="Corbe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365760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	</a:t>
            </a:r>
            <a:r>
              <a:rPr lang="sr-Latn-ME" sz="2000" dirty="0">
                <a:solidFill>
                  <a:srgbClr val="F79646">
                    <a:lumMod val="75000"/>
                  </a:srgbClr>
                </a:solidFill>
                <a:latin typeface="Corbel" pitchFamily="34" charset="0"/>
              </a:rPr>
              <a:t>•</a:t>
            </a:r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</a:rPr>
              <a:t>Definisanje 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mjera smanjenja negativnog uticaja na životnu </a:t>
            </a:r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</a:rPr>
              <a:t>sredinu</a:t>
            </a:r>
            <a:endParaRPr lang="sr-Latn-ME" sz="2000" dirty="0">
              <a:solidFill>
                <a:prstClr val="black"/>
              </a:solidFill>
              <a:latin typeface="Corb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4117872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>
                <a:solidFill>
                  <a:srgbClr val="F79646">
                    <a:lumMod val="75000"/>
                  </a:srgbClr>
                </a:solidFill>
                <a:latin typeface="Corbel" pitchFamily="34" charset="0"/>
              </a:rPr>
              <a:t>	•</a:t>
            </a:r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</a:rPr>
              <a:t>Definisanje 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monitoringa stanja životne sredine.</a:t>
            </a:r>
            <a:endParaRPr lang="sr-Latn-ME" dirty="0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09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072" y="1676400"/>
            <a:ext cx="8229600" cy="1066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vi-VN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Calibri" pitchFamily="34" charset="0"/>
              </a:rPr>
              <a:t>Izgradnja nije smjela da </a:t>
            </a:r>
            <a:r>
              <a:rPr lang="sr-Latn-ME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Calibri" pitchFamily="34" charset="0"/>
              </a:rPr>
              <a:t>bude za</a:t>
            </a:r>
            <a:r>
              <a:rPr lang="vi-VN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Calibri" pitchFamily="34" charset="0"/>
              </a:rPr>
              <a:t>poč</a:t>
            </a:r>
            <a:r>
              <a:rPr lang="sr-Latn-ME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Calibri" pitchFamily="34" charset="0"/>
              </a:rPr>
              <a:t>eta</a:t>
            </a:r>
            <a:r>
              <a:rPr lang="vi-VN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Calibri" pitchFamily="34" charset="0"/>
              </a:rPr>
              <a:t> </a:t>
            </a:r>
            <a:r>
              <a:rPr lang="vi-VN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Calibri" pitchFamily="34" charset="0"/>
              </a:rPr>
              <a:t>prije nego što su urađena detaljna istraživanja živog svijeta i njihovih staništa na lokacijama koje će put da zauzme i presiječe, i </a:t>
            </a:r>
            <a:r>
              <a:rPr lang="vi-VN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Calibri" pitchFamily="34" charset="0"/>
              </a:rPr>
              <a:t>na </a:t>
            </a:r>
            <a:r>
              <a:rPr lang="vi-VN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Calibri" pitchFamily="34" charset="0"/>
              </a:rPr>
              <a:t>koje će put da utiče. </a:t>
            </a:r>
            <a:endParaRPr lang="sr-Latn-ME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Corbel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sr-Latn-ME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45008" y="3429000"/>
            <a:ext cx="8229600" cy="1631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Primjeri iz okruženja i svijeta uče nas da je jedan od najvažnijih strana izgradnje infrastrukturnih objekata briga o prirodnom balansu koji postoji na terenu. U slučaju narušavanja balansa (do koga mora doći pri ovako velikim projektima), investitor i upravljač </a:t>
            </a:r>
            <a:r>
              <a:rPr lang="en-US" sz="2000" dirty="0" err="1" smtClean="0">
                <a:solidFill>
                  <a:prstClr val="black"/>
                </a:solidFill>
                <a:latin typeface="Corbel" pitchFamily="34" charset="0"/>
              </a:rPr>
              <a:t>imaju</a:t>
            </a:r>
            <a:r>
              <a:rPr lang="en-US" sz="2000" dirty="0" smtClean="0">
                <a:solidFill>
                  <a:prstClr val="black"/>
                </a:solidFill>
                <a:latin typeface="Corbel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rbel" pitchFamily="34" charset="0"/>
              </a:rPr>
              <a:t>obavezu</a:t>
            </a:r>
            <a:r>
              <a:rPr lang="en-US" sz="2000" dirty="0" smtClean="0">
                <a:solidFill>
                  <a:prstClr val="black"/>
                </a:solidFill>
                <a:latin typeface="Corbel" pitchFamily="34" charset="0"/>
              </a:rPr>
              <a:t> da </a:t>
            </a:r>
            <a:r>
              <a:rPr lang="en-US" sz="2000" dirty="0" err="1" smtClean="0">
                <a:solidFill>
                  <a:prstClr val="black"/>
                </a:solidFill>
                <a:latin typeface="Corbel" pitchFamily="34" charset="0"/>
              </a:rPr>
              <a:t>prirodi</a:t>
            </a:r>
            <a:r>
              <a:rPr lang="en-US" sz="2000" dirty="0" smtClean="0">
                <a:solidFill>
                  <a:prstClr val="black"/>
                </a:solidFill>
                <a:latin typeface="Corbel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rbel" pitchFamily="34" charset="0"/>
              </a:rPr>
              <a:t>vrate</a:t>
            </a:r>
            <a:r>
              <a:rPr lang="en-US" sz="2000" dirty="0" smtClean="0">
                <a:solidFill>
                  <a:prstClr val="black"/>
                </a:solidFill>
                <a:latin typeface="Corbel" pitchFamily="34" charset="0"/>
              </a:rPr>
              <a:t> </a:t>
            </a:r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</a:rPr>
              <a:t>sve 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što joj je neophodno da bi balans opet bio uspostavljen.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457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800" dirty="0">
                <a:solidFill>
                  <a:srgbClr val="0070C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orbel" pitchFamily="34" charset="0"/>
                <a:ea typeface="+mj-ea"/>
                <a:cs typeface="+mj-cs"/>
              </a:rPr>
              <a:t>Elaborat nije cjelovit dokument</a:t>
            </a:r>
            <a:endParaRPr lang="sr-Latn-M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50170"/>
            <a:ext cx="990600" cy="1107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630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838200"/>
          </a:xfrm>
        </p:spPr>
        <p:txBody>
          <a:bodyPr>
            <a:noAutofit/>
          </a:bodyPr>
          <a:lstStyle/>
          <a:p>
            <a:r>
              <a:rPr lang="sr-Latn-ME" sz="2500" dirty="0">
                <a:solidFill>
                  <a:srgbClr val="0070C0"/>
                </a:solidFill>
                <a:latin typeface="Corbel" pitchFamily="34" charset="0"/>
              </a:rPr>
              <a:t>Osjetljivost prirodnih područja</a:t>
            </a:r>
            <a:br>
              <a:rPr lang="sr-Latn-ME" sz="2500" dirty="0">
                <a:solidFill>
                  <a:srgbClr val="0070C0"/>
                </a:solidFill>
                <a:latin typeface="Corbel" pitchFamily="34" charset="0"/>
              </a:rPr>
            </a:br>
            <a:endParaRPr lang="sr-Latn-ME" sz="2500" dirty="0">
              <a:solidFill>
                <a:srgbClr val="0070C0"/>
              </a:solidFill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285999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ME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Prilikom izgradnje ovakvih projekata, na promjene koje nastaju u sredini najosjetljivija su</a:t>
            </a:r>
            <a:r>
              <a:rPr lang="sr-Latn-ME" sz="2000" dirty="0">
                <a:latin typeface="Corbel" pitchFamily="34" charset="0"/>
              </a:rPr>
              <a:t> </a:t>
            </a:r>
            <a:r>
              <a:rPr lang="sr-Latn-ME" sz="2000" dirty="0">
                <a:solidFill>
                  <a:srgbClr val="0070C0"/>
                </a:solidFill>
                <a:latin typeface="Corbel" pitchFamily="34" charset="0"/>
              </a:rPr>
              <a:t>močvarna i </a:t>
            </a:r>
            <a:r>
              <a:rPr lang="sr-Latn-ME" sz="2000" dirty="0" smtClean="0">
                <a:solidFill>
                  <a:srgbClr val="0070C0"/>
                </a:solidFill>
                <a:latin typeface="Corbel" pitchFamily="34" charset="0"/>
              </a:rPr>
              <a:t>riječna staništa</a:t>
            </a:r>
          </a:p>
          <a:p>
            <a:pPr marL="0" indent="0" algn="just">
              <a:buNone/>
            </a:pPr>
            <a:endParaRPr lang="sr-Latn-ME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sr-Latn-ME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U elaboratu </a:t>
            </a:r>
            <a:r>
              <a:rPr lang="sr-Latn-ME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su naglašeni posebnost</a:t>
            </a:r>
            <a:r>
              <a:rPr lang="sr-Latn-ME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, osjetljivost i značaj Tare i Morače, kao i kanjona koje su one kreirale. Uprkos tome </a:t>
            </a:r>
            <a:r>
              <a:rPr lang="sr-Latn-ME" sz="2000" dirty="0">
                <a:solidFill>
                  <a:srgbClr val="0070C0"/>
                </a:solidFill>
                <a:latin typeface="Corbel" pitchFamily="34" charset="0"/>
              </a:rPr>
              <a:t>izgradnja auto puta </a:t>
            </a:r>
            <a:r>
              <a:rPr lang="sr-Latn-ME" sz="2000" dirty="0" smtClean="0">
                <a:solidFill>
                  <a:srgbClr val="0070C0"/>
                </a:solidFill>
                <a:latin typeface="Corbel" pitchFamily="34" charset="0"/>
              </a:rPr>
              <a:t>drastično </a:t>
            </a:r>
            <a:r>
              <a:rPr lang="sr-Latn-ME" sz="2000" dirty="0">
                <a:solidFill>
                  <a:srgbClr val="0070C0"/>
                </a:solidFill>
                <a:latin typeface="Corbel" pitchFamily="34" charset="0"/>
              </a:rPr>
              <a:t>zadire u korito </a:t>
            </a:r>
            <a:r>
              <a:rPr lang="sr-Latn-ME" sz="2000" dirty="0" smtClean="0">
                <a:solidFill>
                  <a:srgbClr val="0070C0"/>
                </a:solidFill>
                <a:latin typeface="Corbel" pitchFamily="34" charset="0"/>
              </a:rPr>
              <a:t>Tare</a:t>
            </a:r>
            <a:r>
              <a:rPr lang="sr-Latn-ME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, </a:t>
            </a:r>
            <a:r>
              <a:rPr lang="sr-Latn-ME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ugrožavajući sredinu koju je rijeka vjekovima </a:t>
            </a:r>
            <a:r>
              <a:rPr lang="sr-Latn-ME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oblikovala</a:t>
            </a:r>
            <a:r>
              <a:rPr lang="sr-Latn-ME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, pa tako i njen biljni i životinjski svijet</a:t>
            </a:r>
            <a:r>
              <a:rPr lang="sr-Latn-ME" sz="2000" dirty="0">
                <a:latin typeface="Corbel" pitchFamily="34" charset="0"/>
              </a:rPr>
              <a:t>. </a:t>
            </a:r>
            <a:endParaRPr lang="sr-Latn-ME" sz="2000" dirty="0" smtClean="0">
              <a:latin typeface="Corbel" pitchFamily="34" charset="0"/>
            </a:endParaRPr>
          </a:p>
          <a:p>
            <a:pPr marL="0" indent="0" algn="just">
              <a:buNone/>
            </a:pPr>
            <a:endParaRPr lang="sr-Latn-ME" sz="2000" dirty="0"/>
          </a:p>
          <a:p>
            <a:pPr marL="0" marR="0" indent="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sr-Latn-ME" sz="2000" b="1" dirty="0">
              <a:solidFill>
                <a:srgbClr val="31849B"/>
              </a:solidFill>
              <a:ea typeface="Times New Roman"/>
              <a:cs typeface="Calibri"/>
            </a:endParaRPr>
          </a:p>
          <a:p>
            <a:pPr algn="just"/>
            <a:endParaRPr lang="sr-Latn-ME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304800" y="4687730"/>
            <a:ext cx="8534400" cy="1676400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6" name="TextBox 5"/>
          <p:cNvSpPr txBox="1"/>
          <p:nvPr/>
        </p:nvSpPr>
        <p:spPr>
          <a:xfrm>
            <a:off x="457200" y="4782265"/>
            <a:ext cx="8229600" cy="1487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sr-Latn-ME" sz="2000" dirty="0">
                <a:latin typeface="Corbel" pitchFamily="34" charset="0"/>
                <a:ea typeface="Times New Roman"/>
                <a:cs typeface="Calibri"/>
              </a:rPr>
              <a:t>Elaborat konstatuje vrijednost ekosistema koje gradi rijeka Tara, i konstatuje da će autoput biti uz samu rijeku, ali ne razmatra mogućnost izmještanja trase puta izvan riječnog korita. Tako ostaje omogućeno/ ozvaničeno oštećenje rijeke na cijeloj svojoj dužni kojom prolazi autoput. </a:t>
            </a:r>
            <a:endParaRPr lang="sr-Latn-ME" sz="2000" dirty="0">
              <a:latin typeface="Corbe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3528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i="1" dirty="0">
                <a:solidFill>
                  <a:srgbClr val="0070C0"/>
                </a:solidFill>
                <a:latin typeface="Corbel" pitchFamily="34" charset="0"/>
                <a:ea typeface="Times New Roman"/>
                <a:cs typeface="Calibri"/>
              </a:rPr>
              <a:t>,,U skladu sa Deklaracijom o zaštiti Rijeke Tare u kanjonu rijeke Tare se ne smiju obavljati bilo kakve aktivnosti koje bi dovele do promjena na teritoriji kanjona Tare, koji je pod zaštitom UNESCO-a, kroz program: “Čovjek i biosfera”, a od 1980. godine kanjon rijeke Tare je zaštićen i kao Mjesto svjetskog nasljeđa UNESCO-a</a:t>
            </a:r>
            <a:r>
              <a:rPr lang="sr-Latn-ME" b="1" dirty="0">
                <a:solidFill>
                  <a:srgbClr val="0070C0"/>
                </a:solidFill>
                <a:latin typeface="Corbel" pitchFamily="34" charset="0"/>
                <a:ea typeface="Times New Roman"/>
                <a:cs typeface="Calibri"/>
              </a:rPr>
              <a:t>”.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163" y="5912298"/>
            <a:ext cx="808037" cy="903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011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2895600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ME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Pored</a:t>
            </a:r>
            <a:r>
              <a:rPr lang="sr-Latn-ME" sz="2000" dirty="0">
                <a:latin typeface="Corbel" pitchFamily="34" charset="0"/>
              </a:rPr>
              <a:t> </a:t>
            </a:r>
            <a:r>
              <a:rPr lang="sr-Latn-ME" sz="2000" dirty="0" smtClean="0">
                <a:solidFill>
                  <a:srgbClr val="0070C0"/>
                </a:solidFill>
                <a:latin typeface="Corbel" pitchFamily="34" charset="0"/>
              </a:rPr>
              <a:t>riječnih sistema</a:t>
            </a:r>
            <a:r>
              <a:rPr lang="sr-Latn-ME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, </a:t>
            </a:r>
            <a:r>
              <a:rPr lang="sr-Latn-ME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na izgradnju </a:t>
            </a:r>
            <a:r>
              <a:rPr lang="sr-Latn-ME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autoputeva </a:t>
            </a:r>
            <a:r>
              <a:rPr lang="sr-Latn-ME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posebno su osjetljive</a:t>
            </a:r>
            <a:r>
              <a:rPr lang="sr-Latn-ME" sz="2000" dirty="0">
                <a:latin typeface="Corbel" pitchFamily="34" charset="0"/>
              </a:rPr>
              <a:t> </a:t>
            </a:r>
            <a:r>
              <a:rPr lang="sr-Latn-ME" sz="2000" dirty="0" smtClean="0">
                <a:solidFill>
                  <a:srgbClr val="00B050"/>
                </a:solidFill>
                <a:latin typeface="Corbel" pitchFamily="34" charset="0"/>
              </a:rPr>
              <a:t>šume.</a:t>
            </a:r>
          </a:p>
          <a:p>
            <a:pPr algn="just"/>
            <a:endParaRPr lang="sr-Latn-ME" sz="2000" dirty="0" smtClean="0">
              <a:solidFill>
                <a:srgbClr val="006600"/>
              </a:solidFill>
              <a:latin typeface="Corbel" pitchFamily="34" charset="0"/>
            </a:endParaRPr>
          </a:p>
          <a:p>
            <a:pPr algn="just"/>
            <a:r>
              <a:rPr lang="sr-Latn-ME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U elaboratu piše da </a:t>
            </a:r>
            <a:r>
              <a:rPr lang="sr-Latn-ME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najveći dio trase puta prekrivaju šume, od kojih veliki postotak čine visokokvalitetne šume. Takođe, u elaboratu stoji da su najljepši primjeri očuvanih šuma upravo u predjelu Tare. </a:t>
            </a:r>
            <a:endParaRPr lang="sr-Latn-ME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Corbel" pitchFamily="34" charset="0"/>
            </a:endParaRPr>
          </a:p>
          <a:p>
            <a:pPr algn="just"/>
            <a:endParaRPr lang="sr-Latn-ME" sz="2000" dirty="0">
              <a:solidFill>
                <a:schemeClr val="tx1">
                  <a:lumMod val="95000"/>
                  <a:lumOff val="5000"/>
                </a:schemeClr>
              </a:solidFill>
              <a:latin typeface="Corbel" pitchFamily="34" charset="0"/>
            </a:endParaRPr>
          </a:p>
          <a:p>
            <a:pPr algn="just"/>
            <a:r>
              <a:rPr lang="sr-Latn-ME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Ne </a:t>
            </a:r>
            <a:r>
              <a:rPr lang="sr-Latn-ME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znamo tačnu trasu puta i ostale </a:t>
            </a:r>
            <a:r>
              <a:rPr lang="sr-Latn-ME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detalje - </a:t>
            </a:r>
            <a:r>
              <a:rPr lang="sr-Latn-ME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kako da znamo da li će i ove šume biti </a:t>
            </a:r>
            <a:r>
              <a:rPr lang="sr-Latn-ME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uzurpirane, i u kojoj mjeri?</a:t>
            </a:r>
          </a:p>
          <a:p>
            <a:pPr algn="just"/>
            <a:endParaRPr lang="sr-Latn-ME" sz="2000" dirty="0"/>
          </a:p>
          <a:p>
            <a:pPr algn="just"/>
            <a:endParaRPr lang="sr-Latn-ME" sz="2000" dirty="0"/>
          </a:p>
          <a:p>
            <a:pPr algn="just"/>
            <a:endParaRPr lang="sr-Latn-ME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301841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Povezanost </a:t>
            </a:r>
            <a:r>
              <a:rPr lang="sr-Latn-ME" sz="2000" dirty="0">
                <a:solidFill>
                  <a:srgbClr val="0070C0"/>
                </a:solidFill>
                <a:latin typeface="Corbel" pitchFamily="34" charset="0"/>
              </a:rPr>
              <a:t>,,živih’’ 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i </a:t>
            </a:r>
            <a:r>
              <a:rPr lang="sr-Latn-ME" sz="2000" dirty="0">
                <a:solidFill>
                  <a:srgbClr val="FFC000"/>
                </a:solidFill>
                <a:latin typeface="Corbel" pitchFamily="34" charset="0"/>
              </a:rPr>
              <a:t>,,neživih’’ </a:t>
            </a:r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</a:rPr>
              <a:t>aspekata </a:t>
            </a:r>
            <a:r>
              <a:rPr lang="sr-Latn-ME" sz="2000" dirty="0" smtClean="0">
                <a:solidFill>
                  <a:srgbClr val="00B050"/>
                </a:solidFill>
                <a:latin typeface="Corbel" pitchFamily="34" charset="0"/>
              </a:rPr>
              <a:t>prirode:</a:t>
            </a:r>
            <a:endParaRPr lang="sr-Latn-ME" sz="2000" dirty="0">
              <a:solidFill>
                <a:prstClr val="black"/>
              </a:solidFill>
              <a:latin typeface="Corbe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164425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</a:rPr>
              <a:t>Kako 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putevi utiču na predjele kojima prolaze?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76200" y="152400"/>
            <a:ext cx="92202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500" dirty="0">
                <a:solidFill>
                  <a:srgbClr val="0070C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orbel" pitchFamily="34" charset="0"/>
                <a:ea typeface="+mj-ea"/>
                <a:cs typeface="+mj-cs"/>
              </a:rPr>
              <a:t>Osjetljivost prirodnih područja</a:t>
            </a:r>
            <a:br>
              <a:rPr lang="sr-Latn-ME" sz="2500" dirty="0">
                <a:solidFill>
                  <a:srgbClr val="0070C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orbel" pitchFamily="34" charset="0"/>
                <a:ea typeface="+mj-ea"/>
                <a:cs typeface="+mj-cs"/>
              </a:rPr>
            </a:br>
            <a:endParaRPr lang="sr-Latn-M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15000"/>
            <a:ext cx="960437" cy="1074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33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sr-Latn-ME" sz="2500" dirty="0" smtClean="0">
                <a:solidFill>
                  <a:srgbClr val="0070C0"/>
                </a:solidFill>
                <a:latin typeface="Corbel" pitchFamily="34" charset="0"/>
              </a:rPr>
              <a:t>Pripremni radovi i uslovi u kojima su započeti</a:t>
            </a:r>
            <a:endParaRPr lang="sr-Latn-ME" sz="2500" dirty="0">
              <a:solidFill>
                <a:srgbClr val="0070C0"/>
              </a:solidFill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2285999"/>
          </a:xfrm>
        </p:spPr>
        <p:txBody>
          <a:bodyPr>
            <a:normAutofit/>
          </a:bodyPr>
          <a:lstStyle/>
          <a:p>
            <a:pPr algn="just"/>
            <a:r>
              <a:rPr lang="sr-Latn-ME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Izgradnja </a:t>
            </a:r>
            <a:r>
              <a:rPr lang="sr-Latn-ME" sz="2000" dirty="0" smtClean="0">
                <a:solidFill>
                  <a:schemeClr val="bg1">
                    <a:lumMod val="50000"/>
                  </a:schemeClr>
                </a:solidFill>
                <a:latin typeface="Corbel" pitchFamily="34" charset="0"/>
              </a:rPr>
              <a:t>autoputa</a:t>
            </a:r>
            <a:r>
              <a:rPr lang="sr-Latn-ME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</a:rPr>
              <a:t> započeta u maju 2015. </a:t>
            </a:r>
            <a:r>
              <a:rPr lang="sr-Latn-ME" sz="2000" dirty="0" smtClean="0">
                <a:solidFill>
                  <a:schemeClr val="bg1">
                    <a:lumMod val="50000"/>
                  </a:schemeClr>
                </a:solidFill>
                <a:latin typeface="Corbel" pitchFamily="34" charset="0"/>
              </a:rPr>
              <a:t>godine.</a:t>
            </a:r>
          </a:p>
          <a:p>
            <a:pPr lvl="0" algn="just"/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Saglasnost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  <a:latin typeface="Corbel" pitchFamily="34" charset="0"/>
              </a:rPr>
              <a:t>na elaborat procjene uticaja na životnu sredinu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 donesena je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  <a:latin typeface="Corbel" pitchFamily="34" charset="0"/>
              </a:rPr>
              <a:t>kasnije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 – u decembru 2015</a:t>
            </a:r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</a:rPr>
              <a:t>. </a:t>
            </a:r>
            <a:r>
              <a:rPr lang="sr-Latn-ME" sz="2000" dirty="0" smtClean="0">
                <a:solidFill>
                  <a:schemeClr val="bg1">
                    <a:lumMod val="50000"/>
                  </a:schemeClr>
                </a:solidFill>
                <a:latin typeface="Corbel" pitchFamily="34" charset="0"/>
              </a:rPr>
              <a:t>godine.</a:t>
            </a:r>
            <a:endParaRPr lang="sr-Latn-ME" sz="2000" dirty="0" smtClean="0">
              <a:solidFill>
                <a:prstClr val="black"/>
              </a:solidFill>
              <a:latin typeface="Corbel" pitchFamily="34" charset="0"/>
            </a:endParaRPr>
          </a:p>
          <a:p>
            <a:pPr lvl="0" algn="just"/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</a:rPr>
              <a:t>Tako 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je prekršen član 6 i član 18 Zakona o procjeni uticaja na životnu sredinu</a:t>
            </a:r>
          </a:p>
          <a:p>
            <a:endParaRPr lang="sr-Latn-ME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sz="2000" b="1" dirty="0">
                <a:solidFill>
                  <a:prstClr val="black"/>
                </a:solidFill>
                <a:latin typeface="Corbel" pitchFamily="34" charset="0"/>
              </a:rPr>
              <a:t> 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Definisanje mjera za očuvanje životne sredine i zdravlja ljudi treba da bude uključeno u postupak izrade idejnog i glavnog projekta.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sr-Latn-ME" sz="20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15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Pripremni radovi nijesu predmet predmetnog Elaborata. Tako je obesmišljen </a:t>
            </a:r>
            <a:r>
              <a:rPr lang="sr-Latn-ME" sz="2000" i="1" dirty="0">
                <a:solidFill>
                  <a:prstClr val="black"/>
                </a:solidFill>
                <a:latin typeface="Corbel" pitchFamily="34" charset="0"/>
              </a:rPr>
              <a:t>Zakon o procjeni uticaja na životnu sredinu</a:t>
            </a:r>
            <a:r>
              <a:rPr lang="sr-Latn-ME" sz="2000" dirty="0">
                <a:solidFill>
                  <a:prstClr val="black"/>
                </a:solidFill>
                <a:latin typeface="Corbel" pitchFamily="34" charset="0"/>
              </a:rPr>
              <a:t>, koji ocjenjuje uticaj cijelog projekta na životnu sredinu (pa samim tim i uticaj početnih radova), ne uticaj samo jednog dijela </a:t>
            </a:r>
            <a:r>
              <a:rPr lang="sr-Latn-ME" sz="2000" dirty="0" smtClean="0">
                <a:solidFill>
                  <a:prstClr val="black"/>
                </a:solidFill>
                <a:latin typeface="Corbel" pitchFamily="34" charset="0"/>
              </a:rPr>
              <a:t>projekta.</a:t>
            </a:r>
            <a:endParaRPr lang="sr-Latn-ME" sz="2000" dirty="0">
              <a:solidFill>
                <a:prstClr val="black"/>
              </a:solidFill>
              <a:latin typeface="Corbe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15000"/>
            <a:ext cx="940372" cy="1051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303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579438"/>
          </a:xfrm>
        </p:spPr>
        <p:txBody>
          <a:bodyPr>
            <a:normAutofit fontScale="90000"/>
          </a:bodyPr>
          <a:lstStyle/>
          <a:p>
            <a:r>
              <a:rPr lang="sr-Latn-ME" sz="2800" dirty="0" smtClean="0">
                <a:solidFill>
                  <a:srgbClr val="0070C0"/>
                </a:solidFill>
                <a:latin typeface="Corbel" pitchFamily="34" charset="0"/>
              </a:rPr>
              <a:t>Mjere za smanjenje negativnog uticaja na životnu sredinu</a:t>
            </a:r>
            <a:endParaRPr lang="sr-Latn-ME" sz="2800" dirty="0">
              <a:solidFill>
                <a:srgbClr val="0070C0"/>
              </a:solidFill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"/>
          </a:xfrm>
        </p:spPr>
        <p:txBody>
          <a:bodyPr>
            <a:normAutofit/>
          </a:bodyPr>
          <a:lstStyle/>
          <a:p>
            <a:r>
              <a:rPr lang="sr-Latn-ME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Mjere moraju biti isplanirane u odnosu na nulto stanje </a:t>
            </a:r>
          </a:p>
          <a:p>
            <a:endParaRPr lang="sr-Latn-ME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Corbe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676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Opisane mjere treba da se odnose na smanjenje dugoročnih negativnih uticaja i da osiguraju da se negativne posljedice </a:t>
            </a:r>
            <a:r>
              <a:rPr lang="sr-Latn-M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nadoknade</a:t>
            </a:r>
            <a:endParaRPr lang="sr-Latn-ME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" y="24384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Nema dovoljno podataka o endemičnim, ugroženim i </a:t>
            </a:r>
            <a:r>
              <a:rPr lang="sr-Latn-M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ostalim vrstama</a:t>
            </a:r>
            <a:endParaRPr lang="sr-Latn-ME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986" y="2889249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Nije odgovoreno na pitanje kako umanjiti efekat </a:t>
            </a:r>
            <a:r>
              <a:rPr lang="sr-Latn-M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fragmentacije</a:t>
            </a:r>
            <a:endParaRPr lang="sr-Latn-ME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9" y="3352800"/>
            <a:ext cx="8275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Mjerama nijesu obuhvaćene sve grupe živih </a:t>
            </a:r>
            <a:r>
              <a:rPr lang="sr-Latn-M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organizama</a:t>
            </a:r>
            <a:endParaRPr lang="sr-Latn-ME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986" y="38100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Mjere se skoro uopšte ne osvrću na </a:t>
            </a:r>
            <a:r>
              <a:rPr lang="sr-Latn-M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ekosisteme</a:t>
            </a:r>
            <a:endParaRPr lang="sr-Latn-ME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986" y="42672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Mjere zaštite faune nijesu specifične – tuneli i </a:t>
            </a:r>
            <a:r>
              <a:rPr lang="sr-Latn-M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propusti</a:t>
            </a:r>
            <a:endParaRPr lang="sr-Latn-ME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986" y="4724400"/>
            <a:ext cx="8275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Nema podataka o rutama životinja u toku migratornih </a:t>
            </a:r>
            <a:r>
              <a:rPr lang="sr-Latn-M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kretanja</a:t>
            </a:r>
            <a:endParaRPr lang="sr-Latn-ME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5160091"/>
            <a:ext cx="8275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Nije urađeno osnovno geografsko mapiranje distribucije ugroženih i endemičnih biljaka i životinja, važnih </a:t>
            </a:r>
            <a:r>
              <a:rPr lang="sr-Latn-M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staništa </a:t>
            </a:r>
            <a:r>
              <a:rPr lang="sr-Latn-ME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i sl</a:t>
            </a:r>
            <a:r>
              <a:rPr lang="sr-Latn-M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</a:t>
            </a:r>
            <a:endParaRPr lang="sr-Latn-ME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598753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dirty="0">
                <a:solidFill>
                  <a:prstClr val="black">
                    <a:lumMod val="95000"/>
                    <a:lumOff val="5000"/>
                  </a:prstClr>
                </a:solidFill>
                <a:latin typeface="Corbel" pitchFamily="34" charset="0"/>
              </a:rPr>
              <a:t>,,Budući upravljač autoputa treba da...’’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06422"/>
            <a:ext cx="899318" cy="1005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685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792162"/>
          </a:xfrm>
        </p:spPr>
        <p:txBody>
          <a:bodyPr>
            <a:normAutofit fontScale="90000"/>
          </a:bodyPr>
          <a:lstStyle/>
          <a:p>
            <a:r>
              <a:rPr lang="sr-Latn-ME" sz="2800" dirty="0" smtClean="0">
                <a:solidFill>
                  <a:srgbClr val="0070C0"/>
                </a:solidFill>
                <a:latin typeface="Corbel" pitchFamily="34" charset="0"/>
              </a:rPr>
              <a:t>Monitoring</a:t>
            </a:r>
            <a:endParaRPr lang="sr-Latn-ME" sz="2800" dirty="0">
              <a:solidFill>
                <a:srgbClr val="0070C0"/>
              </a:solidFill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/>
          </a:bodyPr>
          <a:lstStyle/>
          <a:p>
            <a:pPr algn="just"/>
            <a:r>
              <a:rPr lang="sr-Latn-M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Metode monitoringa dizajniraju se u odnosu na tip projekta, odnosno uticaja projekta na nulto stanje. Metode monitoringa treba efikasno da prate i da opišu promjene koje se događaju u prirodi</a:t>
            </a:r>
          </a:p>
          <a:p>
            <a:pPr algn="just"/>
            <a:endParaRPr lang="sr-Latn-ME" sz="2000" dirty="0">
              <a:solidFill>
                <a:schemeClr val="tx1">
                  <a:lumMod val="95000"/>
                  <a:lumOff val="5000"/>
                </a:schemeClr>
              </a:solidFill>
              <a:latin typeface="Corbel" pitchFamily="34" charset="0"/>
              <a:ea typeface="Times New Roman"/>
              <a:cs typeface="Times New Roman"/>
            </a:endParaRPr>
          </a:p>
          <a:p>
            <a:pPr algn="just"/>
            <a:r>
              <a:rPr lang="sr-Latn-M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  <a:ea typeface="Times New Roman"/>
                <a:cs typeface="Times New Roman"/>
              </a:rPr>
              <a:t>Jednostavno </a:t>
            </a:r>
            <a:r>
              <a:rPr lang="sr-Latn-M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  <a:ea typeface="Times New Roman"/>
                <a:cs typeface="Times New Roman"/>
              </a:rPr>
              <a:t>rečeno, ako ne znamo vrijednosti terena prije početka izvođenja radova, praćenje stanja nakon završetka radova postaje besmisleno, zato što se dobijeni podaci nemaju sa čime porediti, pa </a:t>
            </a:r>
            <a:r>
              <a:rPr lang="sr-Latn-M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  <a:ea typeface="Times New Roman"/>
                <a:cs typeface="Times New Roman"/>
              </a:rPr>
              <a:t>nije moguće znati da </a:t>
            </a:r>
            <a:r>
              <a:rPr lang="sr-Latn-M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  <a:ea typeface="Times New Roman"/>
                <a:cs typeface="Times New Roman"/>
              </a:rPr>
              <a:t>li se kvalitet životne sredine popravlja ili pogoršava.</a:t>
            </a:r>
            <a:endParaRPr lang="sr-Latn-ME" sz="1800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  <a:ea typeface="Times New Roman"/>
              <a:cs typeface="Times New Roman"/>
            </a:endParaRPr>
          </a:p>
          <a:p>
            <a:endParaRPr lang="sr-Latn-ME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756" y="5867400"/>
            <a:ext cx="823912" cy="921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7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31838"/>
          </a:xfrm>
        </p:spPr>
        <p:txBody>
          <a:bodyPr>
            <a:normAutofit fontScale="90000"/>
          </a:bodyPr>
          <a:lstStyle/>
          <a:p>
            <a:r>
              <a:rPr lang="sr-Latn-ME" sz="2800" dirty="0" smtClean="0">
                <a:solidFill>
                  <a:srgbClr val="0070C0"/>
                </a:solidFill>
                <a:latin typeface="Corbel" pitchFamily="34" charset="0"/>
              </a:rPr>
              <a:t>Preporuke</a:t>
            </a:r>
            <a:endParaRPr lang="sr-Latn-ME" sz="2800" dirty="0">
              <a:solidFill>
                <a:srgbClr val="0070C0"/>
              </a:solidFill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533400"/>
          </a:xfrm>
        </p:spPr>
        <p:txBody>
          <a:bodyPr>
            <a:normAutofit/>
          </a:bodyPr>
          <a:lstStyle/>
          <a:p>
            <a:r>
              <a:rPr lang="sr-Latn-M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Usvajanje holističkog, tj.detaljnog interdisciplinarnog  pristupa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58109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Uključivanje javnosti je neophodno – osiguran uspjeh izabranih </a:t>
            </a:r>
            <a:r>
              <a:rPr lang="sr-Latn-M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rješenja</a:t>
            </a:r>
            <a:endParaRPr lang="sr-Latn-ME" sz="2000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00676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U slučaju našeg elaborata, iako su imena prisutna, mnogi stručnjaci nijesu mogli dati objektivnu ocjenu zbog kratkog vremenskog roka istraživanja</a:t>
            </a:r>
            <a:r>
              <a:rPr lang="sr-Latn-M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.</a:t>
            </a:r>
            <a:endParaRPr lang="sr-Latn-ME" sz="2000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714654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Pratiti nova </a:t>
            </a:r>
            <a:r>
              <a:rPr lang="sr-Latn-M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saznanja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 </a:t>
            </a:r>
            <a:r>
              <a:rPr lang="sr-Latn-M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u </a:t>
            </a:r>
            <a:r>
              <a:rPr lang="sr-Latn-M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svijetu, u vezi sa izgradnjom puteva koji su među najvećim zagađivačima životne </a:t>
            </a:r>
            <a:r>
              <a:rPr lang="sr-Latn-M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sredine</a:t>
            </a:r>
            <a:endParaRPr lang="sr-Latn-ME" sz="2000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42254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Sistematičan i uniforman pristup sakupljanju informacija, kao i standardizovani programi </a:t>
            </a:r>
            <a:r>
              <a:rPr lang="sr-Latn-M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monitoringa</a:t>
            </a:r>
            <a:endParaRPr lang="sr-Latn-ME" sz="2000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130426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Dugoročne posljedice po prirodu teško je kvantifikovati i evaluirati, zbog čega je neophodan oprezan pristup sa ekološki </a:t>
            </a:r>
            <a:r>
              <a:rPr lang="sr-Latn-M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s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v</a:t>
            </a:r>
            <a:r>
              <a:rPr lang="sr-Latn-M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jesnim </a:t>
            </a:r>
            <a:r>
              <a:rPr lang="sr-Latn-M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planiranjem od samog </a:t>
            </a:r>
            <a:r>
              <a:rPr lang="sr-Latn-M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početka</a:t>
            </a:r>
            <a:endParaRPr lang="sr-Latn-ME" sz="2000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5159514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r-Latn-ME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Ruta definisana projektom nije bila ekološki najprihvatljivija, ali je ipak uzeta kao najbolja opcija</a:t>
            </a:r>
            <a:endParaRPr lang="sr-Latn-M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67400"/>
            <a:ext cx="8176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894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547</TotalTime>
  <Words>1005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Executive</vt:lpstr>
      <vt:lpstr>PowerPoint Presentation</vt:lpstr>
      <vt:lpstr>Elaborat nije cjelovit dokument</vt:lpstr>
      <vt:lpstr>PowerPoint Presentation</vt:lpstr>
      <vt:lpstr>Osjetljivost prirodnih područja </vt:lpstr>
      <vt:lpstr>PowerPoint Presentation</vt:lpstr>
      <vt:lpstr>Pripremni radovi i uslovi u kojima su započeti</vt:lpstr>
      <vt:lpstr>Mjere za smanjenje negativnog uticaja na životnu sredinu</vt:lpstr>
      <vt:lpstr>Monitoring</vt:lpstr>
      <vt:lpstr>Preporuke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Jelena Popovic</dc:creator>
  <cp:lastModifiedBy>KOMPONENT</cp:lastModifiedBy>
  <cp:revision>35</cp:revision>
  <dcterms:created xsi:type="dcterms:W3CDTF">2006-08-16T00:00:00Z</dcterms:created>
  <dcterms:modified xsi:type="dcterms:W3CDTF">2019-04-08T07:43:18Z</dcterms:modified>
</cp:coreProperties>
</file>